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1"/>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00"/>
    <a:srgbClr val="DED410"/>
    <a:srgbClr val="0635BA"/>
    <a:srgbClr val="052B97"/>
    <a:srgbClr val="060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2" autoAdjust="0"/>
    <p:restoredTop sz="86078" autoAdjust="0"/>
  </p:normalViewPr>
  <p:slideViewPr>
    <p:cSldViewPr>
      <p:cViewPr>
        <p:scale>
          <a:sx n="106" d="100"/>
          <a:sy n="106" d="100"/>
        </p:scale>
        <p:origin x="1832"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93B942-E355-40D6-9CAC-B2B9E99F0941}" type="datetimeFigureOut">
              <a:rPr lang="en-GB" smtClean="0"/>
              <a:pPr/>
              <a:t>11/04/2016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228C0B-2348-4FD8-BF51-EC56E7D6ED2C}" type="slidenum">
              <a:rPr lang="en-GB" smtClean="0"/>
              <a:pPr/>
              <a:t>‹#›</a:t>
            </a:fld>
            <a:endParaRPr lang="en-GB" dirty="0"/>
          </a:p>
        </p:txBody>
      </p:sp>
    </p:spTree>
    <p:extLst>
      <p:ext uri="{BB962C8B-B14F-4D97-AF65-F5344CB8AC3E}">
        <p14:creationId xmlns:p14="http://schemas.microsoft.com/office/powerpoint/2010/main" val="1110925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992188" y="768350"/>
            <a:ext cx="5114925" cy="3836988"/>
          </a:xfrm>
          <a:ln/>
        </p:spPr>
      </p:sp>
      <p:sp>
        <p:nvSpPr>
          <p:cNvPr id="33795" name="Rectangle 3"/>
          <p:cNvSpPr>
            <a:spLocks noGrp="1" noChangeArrowheads="1"/>
          </p:cNvSpPr>
          <p:nvPr>
            <p:ph type="body" idx="1"/>
          </p:nvPr>
        </p:nvSpPr>
        <p:spPr>
          <a:xfrm>
            <a:off x="711200" y="4862513"/>
            <a:ext cx="56769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
        <p:nvSpPr>
          <p:cNvPr id="337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eaLnBrk="0" hangingPunct="0">
              <a:spcBef>
                <a:spcPct val="30000"/>
              </a:spcBef>
              <a:defRPr sz="1200">
                <a:solidFill>
                  <a:schemeClr val="tx1"/>
                </a:solidFill>
                <a:latin typeface="Times New Roman" pitchFamily="18" charset="0"/>
              </a:defRPr>
            </a:lvl1pPr>
            <a:lvl2pPr marL="742950" indent="-285750" defTabSz="989013" eaLnBrk="0" hangingPunct="0">
              <a:spcBef>
                <a:spcPct val="30000"/>
              </a:spcBef>
              <a:defRPr sz="1200">
                <a:solidFill>
                  <a:schemeClr val="tx1"/>
                </a:solidFill>
                <a:latin typeface="Times New Roman" pitchFamily="18" charset="0"/>
              </a:defRPr>
            </a:lvl2pPr>
            <a:lvl3pPr marL="1143000" indent="-228600" defTabSz="989013" eaLnBrk="0" hangingPunct="0">
              <a:spcBef>
                <a:spcPct val="30000"/>
              </a:spcBef>
              <a:defRPr sz="1200">
                <a:solidFill>
                  <a:schemeClr val="tx1"/>
                </a:solidFill>
                <a:latin typeface="Times New Roman" pitchFamily="18" charset="0"/>
              </a:defRPr>
            </a:lvl3pPr>
            <a:lvl4pPr marL="1600200" indent="-228600" defTabSz="989013" eaLnBrk="0" hangingPunct="0">
              <a:spcBef>
                <a:spcPct val="30000"/>
              </a:spcBef>
              <a:defRPr sz="1200">
                <a:solidFill>
                  <a:schemeClr val="tx1"/>
                </a:solidFill>
                <a:latin typeface="Times New Roman" pitchFamily="18" charset="0"/>
              </a:defRPr>
            </a:lvl4pPr>
            <a:lvl5pPr marL="2057400" indent="-228600" defTabSz="989013" eaLnBrk="0" hangingPunct="0">
              <a:spcBef>
                <a:spcPct val="30000"/>
              </a:spcBef>
              <a:defRPr sz="1200">
                <a:solidFill>
                  <a:schemeClr val="tx1"/>
                </a:solidFill>
                <a:latin typeface="Times New Roman" pitchFamily="18" charset="0"/>
              </a:defRPr>
            </a:lvl5pPr>
            <a:lvl6pPr marL="2514600" indent="-228600" defTabSz="989013" eaLnBrk="0" fontAlgn="base" hangingPunct="0">
              <a:spcBef>
                <a:spcPct val="30000"/>
              </a:spcBef>
              <a:spcAft>
                <a:spcPct val="0"/>
              </a:spcAft>
              <a:defRPr sz="1200">
                <a:solidFill>
                  <a:schemeClr val="tx1"/>
                </a:solidFill>
                <a:latin typeface="Times New Roman" pitchFamily="18" charset="0"/>
              </a:defRPr>
            </a:lvl6pPr>
            <a:lvl7pPr marL="2971800" indent="-228600" defTabSz="989013" eaLnBrk="0" fontAlgn="base" hangingPunct="0">
              <a:spcBef>
                <a:spcPct val="30000"/>
              </a:spcBef>
              <a:spcAft>
                <a:spcPct val="0"/>
              </a:spcAft>
              <a:defRPr sz="1200">
                <a:solidFill>
                  <a:schemeClr val="tx1"/>
                </a:solidFill>
                <a:latin typeface="Times New Roman" pitchFamily="18" charset="0"/>
              </a:defRPr>
            </a:lvl7pPr>
            <a:lvl8pPr marL="3429000" indent="-228600" defTabSz="989013" eaLnBrk="0" fontAlgn="base" hangingPunct="0">
              <a:spcBef>
                <a:spcPct val="30000"/>
              </a:spcBef>
              <a:spcAft>
                <a:spcPct val="0"/>
              </a:spcAft>
              <a:defRPr sz="1200">
                <a:solidFill>
                  <a:schemeClr val="tx1"/>
                </a:solidFill>
                <a:latin typeface="Times New Roman" pitchFamily="18" charset="0"/>
              </a:defRPr>
            </a:lvl8pPr>
            <a:lvl9pPr marL="3886200" indent="-228600" defTabSz="98901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1300" smtClean="0">
              <a:ea typeface="ＭＳ Ｐゴシック" pitchFamily="34" charset="-128"/>
            </a:endParaRPr>
          </a:p>
        </p:txBody>
      </p:sp>
    </p:spTree>
    <p:extLst>
      <p:ext uri="{BB962C8B-B14F-4D97-AF65-F5344CB8AC3E}">
        <p14:creationId xmlns:p14="http://schemas.microsoft.com/office/powerpoint/2010/main" val="1009620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txBox="1">
            <a:spLocks noGrp="1"/>
          </p:cNvSpPr>
          <p:nvPr>
            <p:ph type="body" sz="quarter" idx="1"/>
          </p:nvPr>
        </p:nvSpPr>
        <p:spPr bwMode="auto">
          <a:noFill/>
        </p:spPr>
        <p:txBody>
          <a:bodyPr numCol="1">
            <a:prstTxWarp prst="textNoShape">
              <a:avLst/>
            </a:prstTxWarp>
          </a:bodyPr>
          <a:lstStyle/>
          <a:p>
            <a:pPr eaLnBrk="1" hangingPunct="1"/>
            <a:r>
              <a:rPr lang="en-GB" altLang="en-US" dirty="0" smtClean="0">
                <a:latin typeface="Calibri" pitchFamily="34" charset="0"/>
              </a:rPr>
              <a:t>Although DMPs are a project deliverable and not required at the application stage, proposals can include a section on data management if desired. The info suggested here is similar to the preliminary DMP, so essentially gets that started.</a:t>
            </a:r>
          </a:p>
        </p:txBody>
      </p:sp>
      <p:sp>
        <p:nvSpPr>
          <p:cNvPr id="46084" name="Slide Number Placeholder 3"/>
          <p:cNvSpPr txBox="1">
            <a:spLocks noChangeArrowheads="1"/>
          </p:cNvSpPr>
          <p:nvPr/>
        </p:nvSpPr>
        <p:spPr bwMode="auto">
          <a:xfrm>
            <a:off x="3884463" y="8685878"/>
            <a:ext cx="2972004" cy="456704"/>
          </a:xfrm>
          <a:prstGeom prst="rect">
            <a:avLst/>
          </a:prstGeom>
          <a:noFill/>
          <a:ln w="9525">
            <a:noFill/>
            <a:miter lim="800000"/>
            <a:headEnd/>
            <a:tailEnd/>
          </a:ln>
        </p:spPr>
        <p:txBody>
          <a:bodyPr lIns="91430" tIns="45715" rIns="91430" bIns="45715" anchor="b"/>
          <a:lstStyle/>
          <a:p>
            <a:pPr algn="r" defTabSz="422041"/>
            <a:fld id="{2361D491-660D-43E5-AC3E-E9472711C2EC}" type="slidenum">
              <a:rPr lang="en-GB" altLang="en-US" sz="1200">
                <a:solidFill>
                  <a:srgbClr val="000000"/>
                </a:solidFill>
                <a:latin typeface="Calibri" pitchFamily="34" charset="0"/>
              </a:rPr>
              <a:pPr algn="r" defTabSz="422041"/>
              <a:t>6</a:t>
            </a:fld>
            <a:endParaRPr lang="en-GB" altLang="en-US" sz="1200" dirty="0">
              <a:solidFill>
                <a:srgbClr val="000000"/>
              </a:solidFill>
              <a:latin typeface="Calibri" pitchFamily="34" charset="0"/>
            </a:endParaRPr>
          </a:p>
        </p:txBody>
      </p:sp>
    </p:spTree>
    <p:extLst>
      <p:ext uri="{BB962C8B-B14F-4D97-AF65-F5344CB8AC3E}">
        <p14:creationId xmlns:p14="http://schemas.microsoft.com/office/powerpoint/2010/main" val="1561509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txBox="1">
            <a:spLocks noGrp="1"/>
          </p:cNvSpPr>
          <p:nvPr>
            <p:ph type="body" sz="quarter" idx="1"/>
          </p:nvPr>
        </p:nvSpPr>
        <p:spPr bwMode="auto">
          <a:noFill/>
        </p:spPr>
        <p:txBody>
          <a:bodyPr numCol="1">
            <a:prstTxWarp prst="textNoShape">
              <a:avLst/>
            </a:prstTxWarp>
          </a:bodyPr>
          <a:lstStyle/>
          <a:p>
            <a:pPr eaLnBrk="1" hangingPunct="1"/>
            <a:r>
              <a:rPr lang="en-GB" altLang="en-US" dirty="0" smtClean="0">
                <a:latin typeface="Calibri" pitchFamily="34" charset="0"/>
              </a:rPr>
              <a:t>This template should be filled in for each dataset</a:t>
            </a:r>
          </a:p>
          <a:p>
            <a:pPr eaLnBrk="1" hangingPunct="1"/>
            <a:endParaRPr lang="en-GB" altLang="en-US" dirty="0" smtClean="0">
              <a:latin typeface="Calibri" pitchFamily="34" charset="0"/>
            </a:endParaRPr>
          </a:p>
        </p:txBody>
      </p:sp>
      <p:sp>
        <p:nvSpPr>
          <p:cNvPr id="47108" name="Slide Number Placeholder 3"/>
          <p:cNvSpPr txBox="1">
            <a:spLocks noChangeArrowheads="1"/>
          </p:cNvSpPr>
          <p:nvPr/>
        </p:nvSpPr>
        <p:spPr bwMode="auto">
          <a:xfrm>
            <a:off x="3884463" y="8685878"/>
            <a:ext cx="2972004" cy="456704"/>
          </a:xfrm>
          <a:prstGeom prst="rect">
            <a:avLst/>
          </a:prstGeom>
          <a:noFill/>
          <a:ln w="9525">
            <a:noFill/>
            <a:miter lim="800000"/>
            <a:headEnd/>
            <a:tailEnd/>
          </a:ln>
        </p:spPr>
        <p:txBody>
          <a:bodyPr lIns="91430" tIns="45715" rIns="91430" bIns="45715" anchor="b"/>
          <a:lstStyle/>
          <a:p>
            <a:pPr algn="r" defTabSz="422041"/>
            <a:fld id="{71FBCC94-0A69-4D9D-9EBD-3BE547EDEDCE}" type="slidenum">
              <a:rPr lang="en-GB" altLang="en-US" sz="1200">
                <a:solidFill>
                  <a:srgbClr val="000000"/>
                </a:solidFill>
                <a:latin typeface="Calibri" pitchFamily="34" charset="0"/>
              </a:rPr>
              <a:pPr algn="r" defTabSz="422041"/>
              <a:t>7</a:t>
            </a:fld>
            <a:endParaRPr lang="en-GB" altLang="en-US" sz="1200" dirty="0">
              <a:solidFill>
                <a:srgbClr val="000000"/>
              </a:solidFill>
              <a:latin typeface="Calibri" pitchFamily="34" charset="0"/>
            </a:endParaRPr>
          </a:p>
        </p:txBody>
      </p:sp>
    </p:spTree>
    <p:extLst>
      <p:ext uri="{BB962C8B-B14F-4D97-AF65-F5344CB8AC3E}">
        <p14:creationId xmlns:p14="http://schemas.microsoft.com/office/powerpoint/2010/main" val="1498421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txBox="1">
            <a:spLocks noGrp="1"/>
          </p:cNvSpPr>
          <p:nvPr>
            <p:ph type="body" sz="quarter" idx="1"/>
          </p:nvPr>
        </p:nvSpPr>
        <p:spPr bwMode="auto">
          <a:noFill/>
        </p:spPr>
        <p:txBody>
          <a:bodyPr numCol="1">
            <a:prstTxWarp prst="textNoShape">
              <a:avLst/>
            </a:prstTxWarp>
          </a:bodyPr>
          <a:lstStyle/>
          <a:p>
            <a:pPr eaLnBrk="1" hangingPunct="1"/>
            <a:r>
              <a:rPr lang="en-GB" altLang="en-US" dirty="0" smtClean="0">
                <a:latin typeface="Calibri" pitchFamily="34" charset="0"/>
              </a:rPr>
              <a:t>The second template is provided based on the G8 principles and focuses on the qualities/properties needed. These are that scientific research data should be easily discoverable, accessible, assessable and intelligible, usable beyond the original purpose for which it was created, and interoperable to specific quality standards.</a:t>
            </a:r>
          </a:p>
          <a:p>
            <a:pPr eaLnBrk="1" hangingPunct="1"/>
            <a:endParaRPr lang="en-GB" altLang="en-US" dirty="0" smtClean="0">
              <a:latin typeface="Calibri" pitchFamily="34" charset="0"/>
            </a:endParaRPr>
          </a:p>
        </p:txBody>
      </p:sp>
      <p:sp>
        <p:nvSpPr>
          <p:cNvPr id="48132" name="Slide Number Placeholder 3"/>
          <p:cNvSpPr txBox="1">
            <a:spLocks noChangeArrowheads="1"/>
          </p:cNvSpPr>
          <p:nvPr/>
        </p:nvSpPr>
        <p:spPr bwMode="auto">
          <a:xfrm>
            <a:off x="3884463" y="8685878"/>
            <a:ext cx="2972004" cy="456704"/>
          </a:xfrm>
          <a:prstGeom prst="rect">
            <a:avLst/>
          </a:prstGeom>
          <a:noFill/>
          <a:ln w="9525">
            <a:noFill/>
            <a:miter lim="800000"/>
            <a:headEnd/>
            <a:tailEnd/>
          </a:ln>
        </p:spPr>
        <p:txBody>
          <a:bodyPr lIns="91430" tIns="45715" rIns="91430" bIns="45715" anchor="b"/>
          <a:lstStyle/>
          <a:p>
            <a:pPr algn="r" defTabSz="422041"/>
            <a:fld id="{3174C3FD-B54A-441A-A0C1-4FEE225D016F}" type="slidenum">
              <a:rPr lang="en-GB" altLang="en-US" sz="1200">
                <a:solidFill>
                  <a:srgbClr val="000000"/>
                </a:solidFill>
                <a:latin typeface="Calibri" pitchFamily="34" charset="0"/>
              </a:rPr>
              <a:pPr algn="r" defTabSz="422041"/>
              <a:t>8</a:t>
            </a:fld>
            <a:endParaRPr lang="en-GB" altLang="en-US" sz="1200" dirty="0">
              <a:solidFill>
                <a:srgbClr val="000000"/>
              </a:solidFill>
              <a:latin typeface="Calibri" pitchFamily="34" charset="0"/>
            </a:endParaRPr>
          </a:p>
        </p:txBody>
      </p:sp>
    </p:spTree>
    <p:extLst>
      <p:ext uri="{BB962C8B-B14F-4D97-AF65-F5344CB8AC3E}">
        <p14:creationId xmlns:p14="http://schemas.microsoft.com/office/powerpoint/2010/main" val="1487759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fld id="{BB9885C1-2930-4BC7-8C98-6875A001E86E}" type="slidenum">
              <a:rPr lang="en-GB" smtClean="0"/>
              <a:pPr/>
              <a:t>17</a:t>
            </a:fld>
            <a:endParaRPr lang="en-GB"/>
          </a:p>
        </p:txBody>
      </p:sp>
    </p:spTree>
    <p:extLst>
      <p:ext uri="{BB962C8B-B14F-4D97-AF65-F5344CB8AC3E}">
        <p14:creationId xmlns:p14="http://schemas.microsoft.com/office/powerpoint/2010/main" val="1936657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B138FC-B7B4-4E5A-8F05-99E0ADE8939C}" type="slidenum">
              <a:rPr lang="en-GB" smtClean="0"/>
              <a:pPr/>
              <a:t>18</a:t>
            </a:fld>
            <a:endParaRPr lang="en-GB"/>
          </a:p>
        </p:txBody>
      </p:sp>
    </p:spTree>
    <p:extLst>
      <p:ext uri="{BB962C8B-B14F-4D97-AF65-F5344CB8AC3E}">
        <p14:creationId xmlns:p14="http://schemas.microsoft.com/office/powerpoint/2010/main" val="1989543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636912"/>
            <a:ext cx="7772400" cy="2163687"/>
          </a:xfrm>
        </p:spPr>
        <p:txBody>
          <a:bodyPr anchor="ctr">
            <a:noAutofit/>
          </a:bodyPr>
          <a:lstStyle>
            <a:lvl1pPr>
              <a:lnSpc>
                <a:spcPct val="100000"/>
              </a:lnSpc>
              <a:defRPr sz="4000" cap="none"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DCEC77-EEAF-49C6-AC3C-F1C0AAE629F2}" type="datetimeFigureOut">
              <a:rPr lang="en-GB" smtClean="0"/>
              <a:pPr/>
              <a:t>11/04/2016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9" name="Rectangle 8"/>
          <p:cNvSpPr/>
          <p:nvPr/>
        </p:nvSpPr>
        <p:spPr>
          <a:xfrm>
            <a:off x="9001124" y="4846320"/>
            <a:ext cx="142876" cy="2011680"/>
          </a:xfrm>
          <a:prstGeom prst="rect">
            <a:avLst/>
          </a:prstGeom>
          <a:solidFill>
            <a:srgbClr val="9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48463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67BDBC9-2DB0-46F3-A943-B0F145512E68}"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DCEC77-EEAF-49C6-AC3C-F1C0AAE629F2}" type="datetimeFigureOut">
              <a:rPr lang="en-GB" smtClean="0"/>
              <a:pPr/>
              <a:t>11/04/2016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7BDBC9-2DB0-46F3-A943-B0F145512E68}"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DCEC77-EEAF-49C6-AC3C-F1C0AAE629F2}" type="datetimeFigureOut">
              <a:rPr lang="en-GB" smtClean="0"/>
              <a:pPr/>
              <a:t>11/04/2016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7BDBC9-2DB0-46F3-A943-B0F145512E68}" type="slidenum">
              <a:rPr lang="en-GB" smtClean="0"/>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Section Header">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2270" y="4808764"/>
            <a:ext cx="8645979" cy="1318287"/>
          </a:xfrm>
        </p:spPr>
        <p:txBody>
          <a:bodyPr anchor="t">
            <a:normAutofit/>
          </a:bodyPr>
          <a:lstStyle>
            <a:lvl1pPr marL="0" indent="0" algn="ctr">
              <a:buNone/>
              <a:defRPr sz="2800" b="0" cap="all" baseline="0">
                <a:solidFill>
                  <a:srgbClr val="ED7C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0"/>
          </p:nvPr>
        </p:nvSpPr>
        <p:spPr>
          <a:xfrm>
            <a:off x="0" y="155121"/>
            <a:ext cx="9143999" cy="4444311"/>
          </a:xfrm>
        </p:spPr>
        <p:txBody>
          <a:bodyPr/>
          <a:lstStyle/>
          <a:p>
            <a:endParaRPr lang="en-GB"/>
          </a:p>
        </p:txBody>
      </p:sp>
      <p:sp>
        <p:nvSpPr>
          <p:cNvPr id="9" name="Text Placeholder 8"/>
          <p:cNvSpPr>
            <a:spLocks noGrp="1"/>
          </p:cNvSpPr>
          <p:nvPr>
            <p:ph type="body" sz="quarter" idx="11"/>
          </p:nvPr>
        </p:nvSpPr>
        <p:spPr>
          <a:xfrm>
            <a:off x="1566863" y="5543550"/>
            <a:ext cx="6286500" cy="734786"/>
          </a:xfrm>
        </p:spPr>
        <p:txBody>
          <a:bodyPr/>
          <a:lstStyle>
            <a:lvl1pPr algn="ctr">
              <a:buNone/>
              <a:defRPr/>
            </a:lvl1pPr>
          </a:lstStyle>
          <a:p>
            <a:pPr lvl="0"/>
            <a:endParaRPr lang="en-GB" dirty="0"/>
          </a:p>
        </p:txBody>
      </p:sp>
    </p:spTree>
    <p:extLst>
      <p:ext uri="{BB962C8B-B14F-4D97-AF65-F5344CB8AC3E}">
        <p14:creationId xmlns:p14="http://schemas.microsoft.com/office/powerpoint/2010/main" val="180459499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40750"/>
            <a:ext cx="8363272" cy="683994"/>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DCEC77-EEAF-49C6-AC3C-F1C0AAE629F2}" type="datetimeFigureOut">
              <a:rPr lang="en-GB" smtClean="0"/>
              <a:pPr/>
              <a:t>11/04/2016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7BDBC9-2DB0-46F3-A943-B0F145512E68}"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DDCEC77-EEAF-49C6-AC3C-F1C0AAE629F2}" type="datetimeFigureOut">
              <a:rPr lang="en-GB" smtClean="0"/>
              <a:pPr/>
              <a:t>11/04/2016</a:t>
            </a:fld>
            <a:endParaRPr lang="en-GB" dirty="0"/>
          </a:p>
        </p:txBody>
      </p:sp>
      <p:sp>
        <p:nvSpPr>
          <p:cNvPr id="8" name="Slide Number Placeholder 7"/>
          <p:cNvSpPr>
            <a:spLocks noGrp="1"/>
          </p:cNvSpPr>
          <p:nvPr>
            <p:ph type="sldNum" sz="quarter" idx="11"/>
          </p:nvPr>
        </p:nvSpPr>
        <p:spPr/>
        <p:txBody>
          <a:bodyPr/>
          <a:lstStyle/>
          <a:p>
            <a:fld id="{F67BDBC9-2DB0-46F3-A943-B0F145512E68}" type="slidenum">
              <a:rPr lang="en-GB" smtClean="0"/>
              <a:pPr/>
              <a:t>‹#›</a:t>
            </a:fld>
            <a:endParaRPr lang="en-GB" dirty="0"/>
          </a:p>
        </p:txBody>
      </p:sp>
      <p:sp>
        <p:nvSpPr>
          <p:cNvPr id="9" name="Footer Placeholder 8"/>
          <p:cNvSpPr>
            <a:spLocks noGrp="1"/>
          </p:cNvSpPr>
          <p:nvPr>
            <p:ph type="ftr" sz="quarter" idx="12"/>
          </p:nvPr>
        </p:nvSpPr>
        <p:spPr/>
        <p:txBody>
          <a:bodyPr/>
          <a:lstStyle/>
          <a:p>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63272" cy="756002"/>
          </a:xfrm>
        </p:spPr>
        <p:txBody>
          <a:bodyPr>
            <a:normAutofit/>
          </a:bodyPr>
          <a:lstStyle>
            <a:lvl1pPr>
              <a:defRPr sz="4000" cap="none" baseline="0"/>
            </a:lvl1pPr>
          </a:lstStyle>
          <a:p>
            <a:r>
              <a:rPr lang="en-US" smtClean="0"/>
              <a:t>Click to edit Master title style</a:t>
            </a:r>
            <a:endParaRPr lang="en-US" dirty="0"/>
          </a:p>
        </p:txBody>
      </p:sp>
      <p:sp>
        <p:nvSpPr>
          <p:cNvPr id="3" name="Content Placeholder 2"/>
          <p:cNvSpPr>
            <a:spLocks noGrp="1"/>
          </p:cNvSpPr>
          <p:nvPr>
            <p:ph sz="half" idx="1"/>
          </p:nvPr>
        </p:nvSpPr>
        <p:spPr>
          <a:xfrm>
            <a:off x="467544" y="1196752"/>
            <a:ext cx="3816424" cy="4904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27984" y="1196752"/>
            <a:ext cx="3954016" cy="4904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DCEC77-EEAF-49C6-AC3C-F1C0AAE629F2}" type="datetimeFigureOut">
              <a:rPr lang="en-GB" smtClean="0"/>
              <a:pPr/>
              <a:t>11/04/2016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67BDBC9-2DB0-46F3-A943-B0F145512E68}"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DCEC77-EEAF-49C6-AC3C-F1C0AAE629F2}" type="datetimeFigureOut">
              <a:rPr lang="en-GB" smtClean="0"/>
              <a:pPr/>
              <a:t>11/04/2016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67BDBC9-2DB0-46F3-A943-B0F145512E68}"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DCEC77-EEAF-49C6-AC3C-F1C0AAE629F2}" type="datetimeFigureOut">
              <a:rPr lang="en-GB" smtClean="0"/>
              <a:pPr/>
              <a:t>11/04/2016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67BDBC9-2DB0-46F3-A943-B0F145512E68}"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CEC77-EEAF-49C6-AC3C-F1C0AAE629F2}" type="datetimeFigureOut">
              <a:rPr lang="en-GB" smtClean="0"/>
              <a:pPr/>
              <a:t>11/04/2016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67BDBC9-2DB0-46F3-A943-B0F145512E68}"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DCEC77-EEAF-49C6-AC3C-F1C0AAE629F2}" type="datetimeFigureOut">
              <a:rPr lang="en-GB" smtClean="0"/>
              <a:pPr/>
              <a:t>11/04/2016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67BDBC9-2DB0-46F3-A943-B0F145512E68}" type="slidenum">
              <a:rPr lang="en-GB" smtClean="0"/>
              <a:pPr/>
              <a:t>‹#›</a:t>
            </a:fld>
            <a:endParaRPr lang="en-GB"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DCEC77-EEAF-49C6-AC3C-F1C0AAE629F2}" type="datetimeFigureOut">
              <a:rPr lang="en-GB" smtClean="0"/>
              <a:pPr/>
              <a:t>11/04/2016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67BDBC9-2DB0-46F3-A943-B0F145512E68}" type="slidenum">
              <a:rPr lang="en-GB" smtClean="0"/>
              <a:pPr/>
              <a:t>‹#›</a:t>
            </a:fld>
            <a:endParaRPr lang="en-GB"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96734"/>
            <a:ext cx="8363272" cy="683994"/>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24744"/>
            <a:ext cx="8075240" cy="500141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148064" y="6453336"/>
            <a:ext cx="3429000" cy="304800"/>
          </a:xfrm>
          <a:prstGeom prst="rect">
            <a:avLst/>
          </a:prstGeom>
        </p:spPr>
        <p:txBody>
          <a:bodyPr vert="horz" lIns="91440" tIns="45720" rIns="91440" bIns="0" rtlCol="0" anchor="b"/>
          <a:lstStyle>
            <a:lvl1pPr algn="l">
              <a:defRPr sz="1000">
                <a:solidFill>
                  <a:schemeClr val="tx1"/>
                </a:solidFill>
              </a:defRPr>
            </a:lvl1pPr>
          </a:lstStyle>
          <a:p>
            <a:fld id="{DDDCEC77-EEAF-49C6-AC3C-F1C0AAE629F2}" type="datetimeFigureOut">
              <a:rPr lang="en-GB" smtClean="0"/>
              <a:pPr/>
              <a:t>11/04/2016</a:t>
            </a:fld>
            <a:endParaRPr lang="en-GB"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GB"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67BDBC9-2DB0-46F3-A943-B0F145512E68}" type="slidenum">
              <a:rPr lang="en-GB" smtClean="0"/>
              <a:pPr/>
              <a:t>‹#›</a:t>
            </a:fld>
            <a:endParaRPr lang="en-GB" dirty="0"/>
          </a:p>
        </p:txBody>
      </p:sp>
      <p:sp>
        <p:nvSpPr>
          <p:cNvPr id="7" name="Rectangle 6"/>
          <p:cNvSpPr/>
          <p:nvPr/>
        </p:nvSpPr>
        <p:spPr>
          <a:xfrm>
            <a:off x="9001124" y="0"/>
            <a:ext cx="142876" cy="1371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371600"/>
            <a:ext cx="142876" cy="5486400"/>
          </a:xfrm>
          <a:prstGeom prst="rect">
            <a:avLst/>
          </a:prstGeom>
          <a:solidFill>
            <a:srgbClr val="9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xStyles>
    <p:titleStyle>
      <a:lvl1pPr algn="ctr" defTabSz="914400" rtl="0" eaLnBrk="1" latinLnBrk="0" hangingPunct="1">
        <a:spcBef>
          <a:spcPct val="0"/>
        </a:spcBef>
        <a:buNone/>
        <a:defRPr sz="4000" b="1" kern="1200" cap="none" spc="-60" baseline="0">
          <a:solidFill>
            <a:srgbClr val="0635BA"/>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800" b="0"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24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J.Rans@ed.ac.uk" TargetMode="Externa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mrc.ac.uk/documents/pdf/data-management-plans-guidance-for-reviewers" TargetMode="External"/><Relationship Id="rId4" Type="http://schemas.openxmlformats.org/officeDocument/2006/relationships/hyperlink" Target="https://dmp.data.jhu.edu/resources/grant-reviewers-guide/" TargetMode="External"/><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hyperlink" Target="http://www.esrc.ac.uk/_images/Data-Management-Plan-Guidance-for-peer-reviewers_tcm8-15569.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hyperlink" Target="http://www.dcc.ac.uk/resources/data-management-plan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hyperlink" Target="https://dmponline.dcc.ac.uk/" TargetMode="External"/><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3" Type="http://schemas.openxmlformats.org/officeDocument/2006/relationships/hyperlink" Target="http://data.blogs.ilrt.org/files/2014/02/data.bris-AHRC-example-Technical-Plan.pdf" TargetMode="External"/><Relationship Id="rId4" Type="http://schemas.openxmlformats.org/officeDocument/2006/relationships/hyperlink" Target="http://relu.data-archive.ac.uk/data-sharing/planning/examples" TargetMode="External"/><Relationship Id="rId5" Type="http://schemas.openxmlformats.org/officeDocument/2006/relationships/hyperlink" Target="http://libraries.ucsd.edu/services/data-curation/data-management/dmp-samples.html" TargetMode="External"/><Relationship Id="rId6" Type="http://schemas.openxmlformats.org/officeDocument/2006/relationships/hyperlink" Target="http://www.lshtm.ac.uk/research/researchdataman/plan/wellcometrust_dmp.pdf" TargetMode="External"/><Relationship Id="rId7" Type="http://schemas.openxmlformats.org/officeDocument/2006/relationships/hyperlink" Target="http://www.dcc.ac.uk/resources/data-management-plans/guidance-examples"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cc.ac.uk/resources/data-management-plan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hyperlink" Target="http://ec.europa.eu/research/participants/data/ref/h2020/grants_manual/hi/oa_pilot/h2020-hi-oa-data-mgt_en.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628800"/>
            <a:ext cx="8280920" cy="2163687"/>
          </a:xfrm>
        </p:spPr>
        <p:txBody>
          <a:bodyPr/>
          <a:lstStyle/>
          <a:p>
            <a:r>
              <a:rPr lang="en-GB" dirty="0" smtClean="0">
                <a:solidFill>
                  <a:srgbClr val="0635BA"/>
                </a:solidFill>
              </a:rPr>
              <a:t>Data Management </a:t>
            </a:r>
            <a:r>
              <a:rPr lang="en-GB" dirty="0">
                <a:solidFill>
                  <a:srgbClr val="0635BA"/>
                </a:solidFill>
              </a:rPr>
              <a:t>P</a:t>
            </a:r>
            <a:r>
              <a:rPr lang="en-GB" dirty="0" smtClean="0">
                <a:solidFill>
                  <a:srgbClr val="0635BA"/>
                </a:solidFill>
              </a:rPr>
              <a:t>lanning</a:t>
            </a:r>
            <a:endParaRPr lang="en-GB" dirty="0">
              <a:solidFill>
                <a:srgbClr val="0635BA"/>
              </a:solidFill>
            </a:endParaRPr>
          </a:p>
        </p:txBody>
      </p:sp>
      <p:sp>
        <p:nvSpPr>
          <p:cNvPr id="3" name="Subtitle 2"/>
          <p:cNvSpPr>
            <a:spLocks noGrp="1"/>
          </p:cNvSpPr>
          <p:nvPr>
            <p:ph type="subTitle" idx="1"/>
          </p:nvPr>
        </p:nvSpPr>
        <p:spPr>
          <a:xfrm>
            <a:off x="2150482" y="3861048"/>
            <a:ext cx="4625752" cy="1728192"/>
          </a:xfrm>
        </p:spPr>
        <p:txBody>
          <a:bodyPr>
            <a:noAutofit/>
          </a:bodyPr>
          <a:lstStyle/>
          <a:p>
            <a:pPr algn="ctr">
              <a:spcAft>
                <a:spcPts val="0"/>
              </a:spcAft>
            </a:pPr>
            <a:r>
              <a:rPr lang="en-GB" sz="2000" cap="none" dirty="0" smtClean="0">
                <a:solidFill>
                  <a:schemeClr val="tx1"/>
                </a:solidFill>
                <a:latin typeface="+mn-lt"/>
              </a:rPr>
              <a:t>Jonathan </a:t>
            </a:r>
            <a:r>
              <a:rPr lang="en-GB" sz="2000" cap="none" dirty="0" err="1" smtClean="0">
                <a:solidFill>
                  <a:schemeClr val="tx1"/>
                </a:solidFill>
                <a:latin typeface="+mn-lt"/>
              </a:rPr>
              <a:t>Rans</a:t>
            </a:r>
            <a:endParaRPr lang="en-GB" sz="2000" cap="none" dirty="0" smtClean="0">
              <a:solidFill>
                <a:schemeClr val="tx1"/>
              </a:solidFill>
              <a:latin typeface="+mn-lt"/>
            </a:endParaRPr>
          </a:p>
          <a:p>
            <a:pPr algn="ctr">
              <a:spcAft>
                <a:spcPts val="0"/>
              </a:spcAft>
            </a:pPr>
            <a:r>
              <a:rPr lang="en-GB" sz="2000" cap="none" dirty="0" smtClean="0">
                <a:solidFill>
                  <a:schemeClr val="tx1"/>
                </a:solidFill>
                <a:latin typeface="+mn-lt"/>
              </a:rPr>
              <a:t>Digital Curation Centre, Edinburgh</a:t>
            </a:r>
          </a:p>
          <a:p>
            <a:pPr algn="ctr">
              <a:spcAft>
                <a:spcPts val="0"/>
              </a:spcAft>
            </a:pPr>
            <a:r>
              <a:rPr lang="en-GB" sz="2000" cap="none" dirty="0" smtClean="0">
                <a:solidFill>
                  <a:schemeClr val="tx1"/>
                </a:solidFill>
                <a:latin typeface="+mn-lt"/>
                <a:hlinkClick r:id="rId2"/>
              </a:rPr>
              <a:t>J.Rans@ed.ac.uk</a:t>
            </a:r>
            <a:endParaRPr lang="en-GB" sz="2000" cap="none" dirty="0" smtClean="0">
              <a:solidFill>
                <a:schemeClr val="tx1"/>
              </a:solidFill>
              <a:latin typeface="+mn-lt"/>
            </a:endParaRPr>
          </a:p>
          <a:p>
            <a:pPr algn="ctr">
              <a:spcAft>
                <a:spcPts val="0"/>
              </a:spcAft>
            </a:pPr>
            <a:r>
              <a:rPr lang="en-GB" sz="2000" cap="none" dirty="0" smtClean="0">
                <a:solidFill>
                  <a:schemeClr val="tx1"/>
                </a:solidFill>
                <a:latin typeface="+mn-lt"/>
              </a:rPr>
              <a:t>Twitter: @</a:t>
            </a:r>
            <a:r>
              <a:rPr lang="en-GB" sz="2000" cap="none" dirty="0" err="1" smtClean="0">
                <a:solidFill>
                  <a:schemeClr val="tx1"/>
                </a:solidFill>
                <a:latin typeface="+mn-lt"/>
              </a:rPr>
              <a:t>JNRans</a:t>
            </a:r>
            <a:endParaRPr lang="en-GB" sz="2000" cap="none" dirty="0">
              <a:solidFill>
                <a:schemeClr val="tx1"/>
              </a:solidFill>
              <a:latin typeface="+mn-lt"/>
            </a:endParaRPr>
          </a:p>
        </p:txBody>
      </p:sp>
      <p:pic>
        <p:nvPicPr>
          <p:cNvPr id="4" name="Picture 3" descr="DCC_logo.png"/>
          <p:cNvPicPr>
            <a:picLocks noChangeAspect="1"/>
          </p:cNvPicPr>
          <p:nvPr/>
        </p:nvPicPr>
        <p:blipFill>
          <a:blip r:embed="rId3" cstate="print"/>
          <a:srcRect/>
          <a:stretch>
            <a:fillRect/>
          </a:stretch>
        </p:blipFill>
        <p:spPr bwMode="auto">
          <a:xfrm>
            <a:off x="215900" y="404664"/>
            <a:ext cx="4038600" cy="841375"/>
          </a:xfrm>
          <a:prstGeom prst="rect">
            <a:avLst/>
          </a:prstGeom>
          <a:noFill/>
          <a:ln w="9525">
            <a:noFill/>
            <a:miter lim="800000"/>
            <a:headEnd/>
            <a:tailEnd/>
          </a:ln>
        </p:spPr>
      </p:pic>
      <p:sp>
        <p:nvSpPr>
          <p:cNvPr id="6" name="Rectangle 5"/>
          <p:cNvSpPr>
            <a:spLocks noChangeArrowheads="1"/>
          </p:cNvSpPr>
          <p:nvPr/>
        </p:nvSpPr>
        <p:spPr bwMode="auto">
          <a:xfrm>
            <a:off x="1331640" y="6379785"/>
            <a:ext cx="6696744" cy="307777"/>
          </a:xfrm>
          <a:prstGeom prst="rect">
            <a:avLst/>
          </a:prstGeom>
          <a:noFill/>
          <a:ln w="9525" algn="ctr">
            <a:noFill/>
            <a:miter lim="800000"/>
            <a:headEnd/>
            <a:tailEnd/>
          </a:ln>
        </p:spPr>
        <p:txBody>
          <a:bodyPr wrap="square">
            <a:spAutoFit/>
          </a:bodyPr>
          <a:lstStyle/>
          <a:p>
            <a:pPr algn="ctr"/>
            <a:r>
              <a:rPr lang="en-GB" sz="1400" i="1" dirty="0" smtClean="0"/>
              <a:t>Introduction to Open Science and developing RDM services, Riga, Latvia</a:t>
            </a:r>
            <a:endParaRPr lang="en-GB" sz="1400" i="1" dirty="0"/>
          </a:p>
        </p:txBody>
      </p:sp>
    </p:spTree>
    <p:extLst>
      <p:ext uri="{BB962C8B-B14F-4D97-AF65-F5344CB8AC3E}">
        <p14:creationId xmlns:p14="http://schemas.microsoft.com/office/powerpoint/2010/main" val="3285054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 judgement to make:</a:t>
            </a:r>
            <a:endParaRPr lang="en-GB" dirty="0"/>
          </a:p>
        </p:txBody>
      </p:sp>
      <p:sp>
        <p:nvSpPr>
          <p:cNvPr id="3" name="Content Placeholder 2"/>
          <p:cNvSpPr>
            <a:spLocks noGrp="1"/>
          </p:cNvSpPr>
          <p:nvPr>
            <p:ph idx="1"/>
          </p:nvPr>
        </p:nvSpPr>
        <p:spPr>
          <a:xfrm>
            <a:off x="764930" y="2101362"/>
            <a:ext cx="7526215" cy="4182395"/>
          </a:xfrm>
        </p:spPr>
        <p:txBody>
          <a:bodyPr/>
          <a:lstStyle/>
          <a:p>
            <a:pPr marL="0" indent="0" algn="ctr">
              <a:buNone/>
            </a:pPr>
            <a:r>
              <a:rPr lang="en-GB" sz="3200" b="1" dirty="0"/>
              <a:t>Has the researcher taken time to reflect on what to do</a:t>
            </a:r>
            <a:r>
              <a:rPr lang="en-GB" sz="3200" b="1" dirty="0" smtClean="0"/>
              <a:t>?</a:t>
            </a:r>
          </a:p>
          <a:p>
            <a:endParaRPr lang="en-GB" dirty="0"/>
          </a:p>
          <a:p>
            <a:pPr marL="0" indent="0">
              <a:buNone/>
            </a:pPr>
            <a:endParaRPr lang="en-GB" dirty="0" smtClean="0"/>
          </a:p>
          <a:p>
            <a:pPr marL="0" indent="0">
              <a:buNone/>
            </a:pPr>
            <a:r>
              <a:rPr lang="en-GB" dirty="0" smtClean="0"/>
              <a:t>There are no absolute right answers. You just want to be reassured that due consideration has been given and the approach seems reasonable.</a:t>
            </a:r>
            <a:endParaRPr lang="en-GB" dirty="0"/>
          </a:p>
          <a:p>
            <a:endParaRPr lang="en-GB" dirty="0"/>
          </a:p>
        </p:txBody>
      </p:sp>
    </p:spTree>
    <p:extLst>
      <p:ext uri="{BB962C8B-B14F-4D97-AF65-F5344CB8AC3E}">
        <p14:creationId xmlns:p14="http://schemas.microsoft.com/office/powerpoint/2010/main" val="983527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Data Description</a:t>
            </a:r>
            <a:endParaRPr lang="en-GB" dirty="0"/>
          </a:p>
        </p:txBody>
      </p:sp>
      <p:sp>
        <p:nvSpPr>
          <p:cNvPr id="6" name="Content Placeholder 5"/>
          <p:cNvSpPr>
            <a:spLocks noGrp="1"/>
          </p:cNvSpPr>
          <p:nvPr>
            <p:ph idx="1"/>
          </p:nvPr>
        </p:nvSpPr>
        <p:spPr/>
        <p:txBody>
          <a:bodyPr/>
          <a:lstStyle/>
          <a:p>
            <a:r>
              <a:rPr lang="en-GB" dirty="0" smtClean="0"/>
              <a:t>Is it clear what data will be collected? </a:t>
            </a:r>
          </a:p>
          <a:p>
            <a:endParaRPr lang="en-GB" dirty="0"/>
          </a:p>
          <a:p>
            <a:r>
              <a:rPr lang="en-GB" dirty="0" smtClean="0"/>
              <a:t>Are appropriate file formats proposed?</a:t>
            </a:r>
          </a:p>
          <a:p>
            <a:endParaRPr lang="en-GB" dirty="0"/>
          </a:p>
          <a:p>
            <a:r>
              <a:rPr lang="en-GB" dirty="0" smtClean="0"/>
              <a:t>Has the reuse or integration of existing data been considered? (if appropriate)</a:t>
            </a:r>
          </a:p>
          <a:p>
            <a:endParaRPr lang="en-GB" dirty="0" smtClean="0"/>
          </a:p>
          <a:p>
            <a:r>
              <a:rPr lang="en-GB" dirty="0" smtClean="0"/>
              <a:t>If third-party data will be reused, has sharing been considered in the licence agreements?</a:t>
            </a:r>
          </a:p>
          <a:p>
            <a:endParaRPr lang="en-GB" dirty="0"/>
          </a:p>
          <a:p>
            <a:endParaRPr lang="en-GB" dirty="0"/>
          </a:p>
        </p:txBody>
      </p:sp>
    </p:spTree>
    <p:extLst>
      <p:ext uri="{BB962C8B-B14F-4D97-AF65-F5344CB8AC3E}">
        <p14:creationId xmlns:p14="http://schemas.microsoft.com/office/powerpoint/2010/main" val="969767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Standards and Metadata</a:t>
            </a:r>
            <a:endParaRPr lang="en-GB" dirty="0"/>
          </a:p>
        </p:txBody>
      </p:sp>
      <p:sp>
        <p:nvSpPr>
          <p:cNvPr id="6" name="Content Placeholder 5"/>
          <p:cNvSpPr>
            <a:spLocks noGrp="1"/>
          </p:cNvSpPr>
          <p:nvPr>
            <p:ph idx="1"/>
          </p:nvPr>
        </p:nvSpPr>
        <p:spPr>
          <a:xfrm>
            <a:off x="457200" y="1468315"/>
            <a:ext cx="8229600" cy="4736312"/>
          </a:xfrm>
        </p:spPr>
        <p:txBody>
          <a:bodyPr>
            <a:normAutofit fontScale="92500" lnSpcReduction="20000"/>
          </a:bodyPr>
          <a:lstStyle/>
          <a:p>
            <a:r>
              <a:rPr lang="en-GB" dirty="0" smtClean="0"/>
              <a:t>Will enough contextual information and structured metadata be provided to allow others to find, understand and reuse the data?</a:t>
            </a:r>
          </a:p>
          <a:p>
            <a:endParaRPr lang="en-GB" dirty="0"/>
          </a:p>
          <a:p>
            <a:r>
              <a:rPr lang="en-GB" dirty="0" smtClean="0"/>
              <a:t>Will the data be documented during the research? </a:t>
            </a:r>
            <a:r>
              <a:rPr lang="en-GB" dirty="0"/>
              <a:t>Has time been allocated to this?</a:t>
            </a:r>
          </a:p>
          <a:p>
            <a:endParaRPr lang="en-GB" dirty="0"/>
          </a:p>
          <a:p>
            <a:r>
              <a:rPr lang="en-GB" dirty="0" smtClean="0"/>
              <a:t>Will formal standards be used? (where available)</a:t>
            </a:r>
          </a:p>
          <a:p>
            <a:endParaRPr lang="en-GB" dirty="0"/>
          </a:p>
          <a:p>
            <a:r>
              <a:rPr lang="en-GB" dirty="0" smtClean="0"/>
              <a:t>Is information being captured &amp; shared on the associated software and tools needed for reuse and reproducibility?</a:t>
            </a:r>
          </a:p>
          <a:p>
            <a:endParaRPr lang="en-GB" dirty="0"/>
          </a:p>
        </p:txBody>
      </p:sp>
    </p:spTree>
    <p:extLst>
      <p:ext uri="{BB962C8B-B14F-4D97-AF65-F5344CB8AC3E}">
        <p14:creationId xmlns:p14="http://schemas.microsoft.com/office/powerpoint/2010/main" val="1628992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Sharing</a:t>
            </a:r>
            <a:endParaRPr lang="en-GB" dirty="0"/>
          </a:p>
        </p:txBody>
      </p:sp>
      <p:sp>
        <p:nvSpPr>
          <p:cNvPr id="3" name="Content Placeholder 2"/>
          <p:cNvSpPr>
            <a:spLocks noGrp="1"/>
          </p:cNvSpPr>
          <p:nvPr>
            <p:ph idx="1"/>
          </p:nvPr>
        </p:nvSpPr>
        <p:spPr>
          <a:xfrm>
            <a:off x="457200" y="1450731"/>
            <a:ext cx="8229600" cy="4765808"/>
          </a:xfrm>
        </p:spPr>
        <p:txBody>
          <a:bodyPr>
            <a:normAutofit fontScale="92500" lnSpcReduction="20000"/>
          </a:bodyPr>
          <a:lstStyle/>
          <a:p>
            <a:r>
              <a:rPr lang="en-GB" dirty="0" smtClean="0"/>
              <a:t>Is it clear which data will be shared and with whom?</a:t>
            </a:r>
          </a:p>
          <a:p>
            <a:pPr lvl="1">
              <a:buFont typeface="Trebuchet MS" panose="020B0603020202020204" pitchFamily="34" charset="0"/>
              <a:buChar char="–"/>
            </a:pPr>
            <a:r>
              <a:rPr lang="en-GB" dirty="0" smtClean="0"/>
              <a:t>Are </a:t>
            </a:r>
            <a:r>
              <a:rPr lang="en-GB" dirty="0"/>
              <a:t>opportunities to share data openly maximised</a:t>
            </a:r>
            <a:r>
              <a:rPr lang="en-GB" dirty="0" smtClean="0"/>
              <a:t>? e.g. by seeking consent to share, </a:t>
            </a:r>
            <a:r>
              <a:rPr lang="en-GB" dirty="0"/>
              <a:t>anonymising </a:t>
            </a:r>
            <a:r>
              <a:rPr lang="en-GB" dirty="0" smtClean="0"/>
              <a:t>data…</a:t>
            </a:r>
          </a:p>
          <a:p>
            <a:pPr lvl="1">
              <a:buFont typeface="Trebuchet MS" panose="020B0603020202020204" pitchFamily="34" charset="0"/>
              <a:buChar char="–"/>
            </a:pPr>
            <a:r>
              <a:rPr lang="en-GB" dirty="0" smtClean="0"/>
              <a:t>If data can’t be shared, are the reasons why explained?</a:t>
            </a:r>
          </a:p>
          <a:p>
            <a:endParaRPr lang="en-GB" sz="2000" dirty="0"/>
          </a:p>
          <a:p>
            <a:r>
              <a:rPr lang="en-GB" dirty="0" smtClean="0"/>
              <a:t>Will the data be easily accessible and openly licensed?</a:t>
            </a:r>
          </a:p>
          <a:p>
            <a:endParaRPr lang="en-GB" sz="2000" dirty="0"/>
          </a:p>
          <a:p>
            <a:r>
              <a:rPr lang="en-GB" dirty="0" smtClean="0"/>
              <a:t>If an embargo period is planned, is that in line with norms for that discipline?</a:t>
            </a:r>
          </a:p>
          <a:p>
            <a:pPr marL="0" indent="0">
              <a:buNone/>
            </a:pPr>
            <a:endParaRPr lang="en-GB" sz="2000" dirty="0"/>
          </a:p>
          <a:p>
            <a:r>
              <a:rPr lang="en-GB" dirty="0" smtClean="0"/>
              <a:t>Will persistent IDs be assigned for discovery and citation?</a:t>
            </a:r>
          </a:p>
          <a:p>
            <a:endParaRPr lang="en-GB" dirty="0"/>
          </a:p>
          <a:p>
            <a:endParaRPr lang="en-GB" dirty="0"/>
          </a:p>
        </p:txBody>
      </p:sp>
    </p:spTree>
    <p:extLst>
      <p:ext uri="{BB962C8B-B14F-4D97-AF65-F5344CB8AC3E}">
        <p14:creationId xmlns:p14="http://schemas.microsoft.com/office/powerpoint/2010/main" val="2032931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0158"/>
            <a:ext cx="8598878" cy="990600"/>
          </a:xfrm>
        </p:spPr>
        <p:txBody>
          <a:bodyPr>
            <a:normAutofit/>
          </a:bodyPr>
          <a:lstStyle/>
          <a:p>
            <a:r>
              <a:rPr lang="en-GB" dirty="0" smtClean="0"/>
              <a:t>Archiving and Preservation (incl. storage)</a:t>
            </a:r>
            <a:endParaRPr lang="en-GB" dirty="0"/>
          </a:p>
        </p:txBody>
      </p:sp>
      <p:sp>
        <p:nvSpPr>
          <p:cNvPr id="3" name="Content Placeholder 2"/>
          <p:cNvSpPr>
            <a:spLocks noGrp="1"/>
          </p:cNvSpPr>
          <p:nvPr>
            <p:ph idx="1"/>
          </p:nvPr>
        </p:nvSpPr>
        <p:spPr>
          <a:xfrm>
            <a:off x="457199" y="1494692"/>
            <a:ext cx="8326316" cy="4789066"/>
          </a:xfrm>
        </p:spPr>
        <p:txBody>
          <a:bodyPr/>
          <a:lstStyle/>
          <a:p>
            <a:r>
              <a:rPr lang="en-GB" dirty="0"/>
              <a:t>Will the research data be deposited in a suitable community database, </a:t>
            </a:r>
            <a:r>
              <a:rPr lang="en-GB" dirty="0" smtClean="0"/>
              <a:t>repository or archive? </a:t>
            </a:r>
          </a:p>
          <a:p>
            <a:endParaRPr lang="en-GB" dirty="0"/>
          </a:p>
          <a:p>
            <a:r>
              <a:rPr lang="en-GB" dirty="0" smtClean="0"/>
              <a:t>Are there any costs associated with preservation, and if so, how will these </a:t>
            </a:r>
            <a:r>
              <a:rPr lang="en-GB" dirty="0"/>
              <a:t>be </a:t>
            </a:r>
            <a:r>
              <a:rPr lang="en-GB" dirty="0" smtClean="0"/>
              <a:t>covered?</a:t>
            </a:r>
          </a:p>
          <a:p>
            <a:pPr marL="0" indent="0">
              <a:buNone/>
            </a:pPr>
            <a:endParaRPr lang="en-GB" dirty="0"/>
          </a:p>
          <a:p>
            <a:r>
              <a:rPr lang="en-GB" dirty="0"/>
              <a:t>Will the data </a:t>
            </a:r>
            <a:r>
              <a:rPr lang="en-GB" dirty="0" smtClean="0"/>
              <a:t>be </a:t>
            </a:r>
            <a:r>
              <a:rPr lang="en-GB" dirty="0"/>
              <a:t>stored </a:t>
            </a:r>
            <a:r>
              <a:rPr lang="en-GB" dirty="0" smtClean="0"/>
              <a:t>and backed-up appropriately during the research project? </a:t>
            </a:r>
            <a:r>
              <a:rPr lang="en-GB" dirty="0"/>
              <a:t>e.g. on managed university filestores rather than external hard drives</a:t>
            </a:r>
          </a:p>
          <a:p>
            <a:endParaRPr lang="en-GB" dirty="0" smtClean="0"/>
          </a:p>
          <a:p>
            <a:endParaRPr lang="en-GB" dirty="0"/>
          </a:p>
          <a:p>
            <a:endParaRPr lang="en-GB" dirty="0"/>
          </a:p>
        </p:txBody>
      </p:sp>
    </p:spTree>
    <p:extLst>
      <p:ext uri="{BB962C8B-B14F-4D97-AF65-F5344CB8AC3E}">
        <p14:creationId xmlns:p14="http://schemas.microsoft.com/office/powerpoint/2010/main" val="101741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Reviewing DMPs</a:t>
            </a:r>
            <a:endParaRPr lang="en-GB" dirty="0"/>
          </a:p>
        </p:txBody>
      </p:sp>
      <p:sp>
        <p:nvSpPr>
          <p:cNvPr id="3" name="Content Placeholder 2"/>
          <p:cNvSpPr>
            <a:spLocks noGrp="1"/>
          </p:cNvSpPr>
          <p:nvPr>
            <p:ph idx="1"/>
          </p:nvPr>
        </p:nvSpPr>
        <p:spPr>
          <a:xfrm>
            <a:off x="457200" y="1330757"/>
            <a:ext cx="4243459" cy="4727143"/>
          </a:xfrm>
        </p:spPr>
        <p:txBody>
          <a:bodyPr>
            <a:normAutofit fontScale="85000" lnSpcReduction="10000"/>
          </a:bodyPr>
          <a:lstStyle/>
          <a:p>
            <a:pPr marL="0" indent="0">
              <a:buNone/>
            </a:pPr>
            <a:r>
              <a:rPr lang="en-GB" sz="2200" b="1" dirty="0" smtClean="0">
                <a:latin typeface="Trebuchet MS" panose="020B0603020202020204" pitchFamily="34" charset="0"/>
              </a:rPr>
              <a:t>Useful guidelines</a:t>
            </a:r>
          </a:p>
          <a:p>
            <a:pPr marL="0" indent="0">
              <a:buNone/>
            </a:pPr>
            <a:endParaRPr lang="en-GB" sz="1300" b="1" dirty="0" smtClean="0">
              <a:latin typeface="Trebuchet MS" panose="020B0603020202020204" pitchFamily="34" charset="0"/>
            </a:endParaRPr>
          </a:p>
          <a:p>
            <a:r>
              <a:rPr lang="en-GB" sz="2200" dirty="0" smtClean="0">
                <a:latin typeface="Trebuchet MS" panose="020B0603020202020204" pitchFamily="34" charset="0"/>
              </a:rPr>
              <a:t>ESRC guidance </a:t>
            </a:r>
            <a:r>
              <a:rPr lang="en-GB" sz="2200" dirty="0">
                <a:latin typeface="Trebuchet MS" panose="020B0603020202020204" pitchFamily="34" charset="0"/>
              </a:rPr>
              <a:t>for peer-reviewers </a:t>
            </a:r>
            <a:r>
              <a:rPr lang="en-GB" sz="1900" dirty="0" smtClean="0">
                <a:latin typeface="Trebuchet MS" panose="020B0603020202020204" pitchFamily="34" charset="0"/>
                <a:hlinkClick r:id="rId2"/>
              </a:rPr>
              <a:t>www.esrc.ac.uk</a:t>
            </a:r>
            <a:r>
              <a:rPr lang="en-GB" sz="1900" dirty="0">
                <a:latin typeface="Trebuchet MS" panose="020B0603020202020204" pitchFamily="34" charset="0"/>
                <a:hlinkClick r:id="rId2"/>
              </a:rPr>
              <a:t>/_</a:t>
            </a:r>
            <a:r>
              <a:rPr lang="en-GB" sz="1900" dirty="0" smtClean="0">
                <a:latin typeface="Trebuchet MS" panose="020B0603020202020204" pitchFamily="34" charset="0"/>
                <a:hlinkClick r:id="rId2"/>
              </a:rPr>
              <a:t>images/Data-Management-Plan-Guidance-for-peer-reviewers_tcm8-15569.pdf</a:t>
            </a:r>
            <a:endParaRPr lang="en-GB" sz="1900" dirty="0" smtClean="0">
              <a:latin typeface="Trebuchet MS" panose="020B0603020202020204" pitchFamily="34" charset="0"/>
            </a:endParaRPr>
          </a:p>
          <a:p>
            <a:pPr marL="0" indent="0">
              <a:buNone/>
            </a:pPr>
            <a:endParaRPr lang="en-GB" sz="2200" dirty="0" smtClean="0">
              <a:latin typeface="Trebuchet MS" panose="020B0603020202020204" pitchFamily="34" charset="0"/>
            </a:endParaRPr>
          </a:p>
          <a:p>
            <a:endParaRPr lang="en-GB" sz="100" dirty="0" smtClean="0">
              <a:latin typeface="Trebuchet MS" panose="020B0603020202020204" pitchFamily="34" charset="0"/>
            </a:endParaRPr>
          </a:p>
          <a:p>
            <a:r>
              <a:rPr lang="en-GB" sz="2200" dirty="0">
                <a:latin typeface="Trebuchet MS" panose="020B0603020202020204" pitchFamily="34" charset="0"/>
              </a:rPr>
              <a:t>MRC guidelines </a:t>
            </a:r>
            <a:r>
              <a:rPr lang="en-GB" sz="1900" dirty="0" smtClean="0">
                <a:latin typeface="Trebuchet MS" panose="020B0603020202020204" pitchFamily="34" charset="0"/>
                <a:hlinkClick r:id="rId3"/>
              </a:rPr>
              <a:t>www.mrc.ac.uk/documents/pdf /data-management-plans-guidance-for-reviewers</a:t>
            </a:r>
            <a:r>
              <a:rPr lang="en-GB" sz="1900" dirty="0" smtClean="0">
                <a:latin typeface="Trebuchet MS" panose="020B0603020202020204" pitchFamily="34" charset="0"/>
              </a:rPr>
              <a:t> </a:t>
            </a:r>
          </a:p>
          <a:p>
            <a:endParaRPr lang="en-GB" sz="2200" dirty="0" smtClean="0">
              <a:latin typeface="Trebuchet MS" panose="020B0603020202020204" pitchFamily="34" charset="0"/>
            </a:endParaRPr>
          </a:p>
          <a:p>
            <a:endParaRPr lang="en-GB" sz="100" dirty="0" smtClean="0">
              <a:latin typeface="Trebuchet MS" panose="020B0603020202020204" pitchFamily="34" charset="0"/>
            </a:endParaRPr>
          </a:p>
          <a:p>
            <a:r>
              <a:rPr lang="en-GB" sz="2200" dirty="0" smtClean="0">
                <a:latin typeface="Trebuchet MS" panose="020B0603020202020204" pitchFamily="34" charset="0"/>
              </a:rPr>
              <a:t>Johns Hopkins grant </a:t>
            </a:r>
            <a:r>
              <a:rPr lang="en-GB" sz="2200" dirty="0">
                <a:latin typeface="Trebuchet MS" panose="020B0603020202020204" pitchFamily="34" charset="0"/>
              </a:rPr>
              <a:t>reviewers </a:t>
            </a:r>
            <a:r>
              <a:rPr lang="en-GB" sz="2200" dirty="0" err="1" smtClean="0">
                <a:latin typeface="Trebuchet MS" panose="020B0603020202020204" pitchFamily="34" charset="0"/>
              </a:rPr>
              <a:t>cribsheet</a:t>
            </a:r>
            <a:r>
              <a:rPr lang="en-GB" sz="2200" dirty="0" smtClean="0">
                <a:latin typeface="Trebuchet MS" panose="020B0603020202020204" pitchFamily="34" charset="0"/>
              </a:rPr>
              <a:t> </a:t>
            </a:r>
            <a:r>
              <a:rPr lang="en-GB" sz="1900" dirty="0">
                <a:latin typeface="Trebuchet MS" panose="020B0603020202020204" pitchFamily="34" charset="0"/>
                <a:hlinkClick r:id="rId4"/>
              </a:rPr>
              <a:t>https://</a:t>
            </a:r>
            <a:r>
              <a:rPr lang="en-GB" sz="1900" dirty="0" smtClean="0">
                <a:latin typeface="Trebuchet MS" panose="020B0603020202020204" pitchFamily="34" charset="0"/>
                <a:hlinkClick r:id="rId4"/>
              </a:rPr>
              <a:t>dmp.data.jhu.edu/resources/grant-reviewers-guide</a:t>
            </a:r>
            <a:r>
              <a:rPr lang="en-GB" sz="1900" dirty="0" smtClean="0">
                <a:latin typeface="Trebuchet MS" panose="020B0603020202020204" pitchFamily="34" charset="0"/>
              </a:rPr>
              <a:t> </a:t>
            </a:r>
            <a:endParaRPr lang="en-GB" sz="2200" dirty="0" smtClean="0">
              <a:latin typeface="Trebuchet MS" panose="020B0603020202020204" pitchFamily="34" charset="0"/>
            </a:endParaRPr>
          </a:p>
          <a:p>
            <a:endParaRPr lang="en-GB" dirty="0" smtClean="0"/>
          </a:p>
          <a:p>
            <a:endParaRPr lang="en-GB" dirty="0"/>
          </a:p>
        </p:txBody>
      </p:sp>
      <p:grpSp>
        <p:nvGrpSpPr>
          <p:cNvPr id="7" name="Group 6"/>
          <p:cNvGrpSpPr/>
          <p:nvPr/>
        </p:nvGrpSpPr>
        <p:grpSpPr>
          <a:xfrm>
            <a:off x="5062349" y="1116623"/>
            <a:ext cx="3536528" cy="5009540"/>
            <a:chOff x="4834991" y="1662956"/>
            <a:chExt cx="2992438" cy="4241800"/>
          </a:xfrm>
        </p:grpSpPr>
        <p:pic>
          <p:nvPicPr>
            <p:cNvPr id="4" name="Content Placeholder 3" descr="SnipImage.JPG"/>
            <p:cNvPicPr>
              <a:picLocks noChangeAspect="1"/>
            </p:cNvPicPr>
            <p:nvPr/>
          </p:nvPicPr>
          <p:blipFill>
            <a:blip r:embed="rId5"/>
            <a:stretch>
              <a:fillRect/>
            </a:stretch>
          </p:blipFill>
          <p:spPr>
            <a:xfrm>
              <a:off x="4834991" y="1662956"/>
              <a:ext cx="2992438" cy="4241800"/>
            </a:xfrm>
            <a:prstGeom prst="rect">
              <a:avLst/>
            </a:prstGeom>
            <a:ln>
              <a:solidFill>
                <a:schemeClr val="bg1">
                  <a:lumMod val="65000"/>
                </a:schemeClr>
              </a:solidFill>
            </a:ln>
          </p:spPr>
        </p:pic>
        <p:sp>
          <p:nvSpPr>
            <p:cNvPr id="5" name="Rectangle 4"/>
            <p:cNvSpPr/>
            <p:nvPr/>
          </p:nvSpPr>
          <p:spPr>
            <a:xfrm>
              <a:off x="5057522" y="2387150"/>
              <a:ext cx="2662280" cy="181261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latin typeface="Calibri" panose="020F0502020204030204" pitchFamily="34" charset="0"/>
                </a:rPr>
                <a:t>How to assess DMPs  </a:t>
              </a:r>
              <a:r>
                <a:rPr lang="en-GB" i="1" dirty="0" smtClean="0">
                  <a:solidFill>
                    <a:schemeClr val="tx1"/>
                  </a:solidFill>
                  <a:latin typeface="Calibri" panose="020F0502020204030204" pitchFamily="34" charset="0"/>
                </a:rPr>
                <a:t>forthcoming guide</a:t>
              </a:r>
            </a:p>
            <a:p>
              <a:pPr algn="ctr"/>
              <a:endParaRPr lang="en-GB" i="1" dirty="0">
                <a:solidFill>
                  <a:schemeClr val="tx1"/>
                </a:solidFill>
                <a:latin typeface="Calibri" panose="020F0502020204030204" pitchFamily="34" charset="0"/>
              </a:endParaRPr>
            </a:p>
            <a:p>
              <a:pPr algn="ctr"/>
              <a:endParaRPr lang="en-GB" i="1" dirty="0" smtClean="0">
                <a:solidFill>
                  <a:schemeClr val="tx1"/>
                </a:solidFill>
                <a:latin typeface="Calibri" panose="020F0502020204030204" pitchFamily="34" charset="0"/>
              </a:endParaRPr>
            </a:p>
            <a:p>
              <a:pPr algn="ctr"/>
              <a:endParaRPr lang="en-GB" i="1" dirty="0">
                <a:solidFill>
                  <a:schemeClr val="tx1"/>
                </a:solidFill>
                <a:latin typeface="Calibri" panose="020F0502020204030204" pitchFamily="34" charset="0"/>
              </a:endParaRPr>
            </a:p>
          </p:txBody>
        </p:sp>
        <p:sp>
          <p:nvSpPr>
            <p:cNvPr id="6" name="Rectangle 5"/>
            <p:cNvSpPr/>
            <p:nvPr/>
          </p:nvSpPr>
          <p:spPr>
            <a:xfrm>
              <a:off x="6822935" y="2019637"/>
              <a:ext cx="896867" cy="44843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77079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DCC support on Data Management Plans</a:t>
            </a:r>
            <a:endParaRPr lang="en-GB" dirty="0"/>
          </a:p>
        </p:txBody>
      </p:sp>
      <p:sp>
        <p:nvSpPr>
          <p:cNvPr id="3" name="Content Placeholder 2"/>
          <p:cNvSpPr>
            <a:spLocks noGrp="1"/>
          </p:cNvSpPr>
          <p:nvPr>
            <p:ph idx="1"/>
          </p:nvPr>
        </p:nvSpPr>
        <p:spPr>
          <a:xfrm>
            <a:off x="467544" y="1635369"/>
            <a:ext cx="8435280" cy="4342013"/>
          </a:xfrm>
        </p:spPr>
        <p:txBody>
          <a:bodyPr>
            <a:noAutofit/>
          </a:bodyPr>
          <a:lstStyle/>
          <a:p>
            <a:pPr marL="342900" indent="-342900">
              <a:spcAft>
                <a:spcPts val="1800"/>
              </a:spcAft>
              <a:buFont typeface="Arial" panose="020B0604020202020204" pitchFamily="34" charset="0"/>
              <a:buChar char="•"/>
            </a:pPr>
            <a:r>
              <a:rPr lang="en-GB" sz="2400" dirty="0">
                <a:cs typeface="Calibri" pitchFamily="34" charset="0"/>
              </a:rPr>
              <a:t>Checklist on what to </a:t>
            </a:r>
            <a:r>
              <a:rPr lang="en-GB" sz="2400" dirty="0" smtClean="0">
                <a:cs typeface="Calibri" pitchFamily="34" charset="0"/>
              </a:rPr>
              <a:t>include</a:t>
            </a:r>
            <a:endParaRPr lang="en-GB" sz="2400" dirty="0">
              <a:cs typeface="Calibri" pitchFamily="34" charset="0"/>
            </a:endParaRPr>
          </a:p>
          <a:p>
            <a:pPr marL="342900" indent="-342900">
              <a:spcAft>
                <a:spcPts val="1800"/>
              </a:spcAft>
              <a:buFont typeface="Arial" panose="020B0604020202020204" pitchFamily="34" charset="0"/>
              <a:buChar char="•"/>
            </a:pPr>
            <a:r>
              <a:rPr lang="en-GB" sz="2400" dirty="0">
                <a:cs typeface="Calibri" pitchFamily="34" charset="0"/>
              </a:rPr>
              <a:t>How to guide on developing a </a:t>
            </a:r>
            <a:r>
              <a:rPr lang="en-GB" sz="2400" dirty="0" smtClean="0">
                <a:cs typeface="Calibri" pitchFamily="34" charset="0"/>
              </a:rPr>
              <a:t>plan</a:t>
            </a:r>
          </a:p>
          <a:p>
            <a:pPr marL="342900" indent="-342900">
              <a:spcAft>
                <a:spcPts val="1800"/>
              </a:spcAft>
              <a:buFont typeface="Arial" panose="020B0604020202020204" pitchFamily="34" charset="0"/>
              <a:buChar char="•"/>
            </a:pPr>
            <a:r>
              <a:rPr lang="en-GB" sz="2400" dirty="0" smtClean="0">
                <a:cs typeface="Calibri" pitchFamily="34" charset="0"/>
              </a:rPr>
              <a:t>Webinars and training materials</a:t>
            </a:r>
          </a:p>
          <a:p>
            <a:pPr marL="342900" indent="-342900">
              <a:spcAft>
                <a:spcPts val="1800"/>
              </a:spcAft>
              <a:buFont typeface="Arial" panose="020B0604020202020204" pitchFamily="34" charset="0"/>
              <a:buChar char="•"/>
            </a:pPr>
            <a:r>
              <a:rPr lang="en-GB" sz="2400" dirty="0" smtClean="0">
                <a:cs typeface="Calibri" pitchFamily="34" charset="0"/>
              </a:rPr>
              <a:t>DMPonline tool</a:t>
            </a:r>
            <a:endParaRPr lang="en-GB" sz="2400" dirty="0">
              <a:cs typeface="Calibri" pitchFamily="34" charset="0"/>
            </a:endParaRPr>
          </a:p>
          <a:p>
            <a:pPr marL="342900" indent="-342900">
              <a:spcAft>
                <a:spcPts val="1800"/>
              </a:spcAft>
              <a:buFont typeface="Arial" panose="020B0604020202020204" pitchFamily="34" charset="0"/>
              <a:buChar char="•"/>
            </a:pPr>
            <a:r>
              <a:rPr lang="en-GB" sz="2400" dirty="0">
                <a:cs typeface="Calibri" pitchFamily="34" charset="0"/>
              </a:rPr>
              <a:t>Example DMPs</a:t>
            </a:r>
          </a:p>
          <a:p>
            <a:pPr>
              <a:spcAft>
                <a:spcPts val="1800"/>
              </a:spcAft>
              <a:buNone/>
            </a:pPr>
            <a:r>
              <a:rPr lang="en-GB" sz="1800" dirty="0" smtClean="0">
                <a:cs typeface="Calibri" pitchFamily="34" charset="0"/>
                <a:hlinkClick r:id="rId2"/>
              </a:rPr>
              <a:t>www.dcc.ac.uk/resources/data-management-plans</a:t>
            </a:r>
            <a:r>
              <a:rPr lang="en-GB" sz="1800" dirty="0" smtClean="0">
                <a:cs typeface="Calibri" pitchFamily="34" charset="0"/>
              </a:rPr>
              <a:t>  </a:t>
            </a:r>
            <a:endParaRPr lang="en-GB" sz="1800" dirty="0">
              <a:cs typeface="Calibri" pitchFamily="34" charset="0"/>
            </a:endParaRPr>
          </a:p>
          <a:p>
            <a:pPr marL="0" indent="0">
              <a:buNone/>
            </a:pPr>
            <a:endParaRPr lang="en-GB" sz="1600" dirty="0">
              <a:cs typeface="Calibri" pitchFamily="34" charset="0"/>
            </a:endParaRPr>
          </a:p>
        </p:txBody>
      </p:sp>
      <p:pic>
        <p:nvPicPr>
          <p:cNvPr id="6" name="Picture 4" descr="Capture.PNG"/>
          <p:cNvPicPr>
            <a:picLocks noChangeAspect="1"/>
          </p:cNvPicPr>
          <p:nvPr/>
        </p:nvPicPr>
        <p:blipFill>
          <a:blip r:embed="rId3" cstate="print">
            <a:extLst>
              <a:ext uri="{28A0092B-C50C-407E-A947-70E740481C1C}">
                <a14:useLocalDpi xmlns:a14="http://schemas.microsoft.com/office/drawing/2010/main" val="0"/>
              </a:ext>
            </a:extLst>
          </a:blip>
          <a:srcRect l="1231" t="310" r="923" b="443"/>
          <a:stretch>
            <a:fillRect/>
          </a:stretch>
        </p:blipFill>
        <p:spPr>
          <a:xfrm>
            <a:off x="6875531" y="3653358"/>
            <a:ext cx="2268469" cy="3204642"/>
          </a:xfrm>
          <a:prstGeom prst="rect">
            <a:avLst/>
          </a:prstGeom>
        </p:spPr>
      </p:pic>
      <p:pic>
        <p:nvPicPr>
          <p:cNvPr id="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l="46825" t="25899" r="2238" b="20233"/>
          <a:stretch>
            <a:fillRect/>
          </a:stretch>
        </p:blipFill>
        <p:spPr bwMode="auto">
          <a:xfrm>
            <a:off x="6215533" y="5142456"/>
            <a:ext cx="1800200" cy="17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064" y="5790531"/>
            <a:ext cx="1067469" cy="1067469"/>
          </a:xfrm>
          <a:prstGeom prst="rect">
            <a:avLst/>
          </a:prstGeom>
        </p:spPr>
      </p:pic>
    </p:spTree>
    <p:extLst>
      <p:ext uri="{BB962C8B-B14F-4D97-AF65-F5344CB8AC3E}">
        <p14:creationId xmlns:p14="http://schemas.microsoft.com/office/powerpoint/2010/main" val="9446201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6272" y="340158"/>
            <a:ext cx="7030528" cy="990600"/>
          </a:xfrm>
        </p:spPr>
        <p:txBody>
          <a:bodyPr/>
          <a:lstStyle/>
          <a:p>
            <a:r>
              <a:rPr lang="en-GB" dirty="0" smtClean="0"/>
              <a:t>DMPonline</a:t>
            </a:r>
            <a:endParaRPr lang="en-GB" dirty="0"/>
          </a:p>
        </p:txBody>
      </p:sp>
      <p:pic>
        <p:nvPicPr>
          <p:cNvPr id="4" name="Content Placeholder 3" descr="DMPonline_logo_biggerjpg.jpg"/>
          <p:cNvPicPr>
            <a:picLocks noGrp="1" noChangeAspect="1"/>
          </p:cNvPicPr>
          <p:nvPr>
            <p:ph sz="half" idx="1"/>
          </p:nvPr>
        </p:nvPicPr>
        <p:blipFill>
          <a:blip r:embed="rId3" cstate="print"/>
          <a:stretch>
            <a:fillRect/>
          </a:stretch>
        </p:blipFill>
        <p:spPr>
          <a:xfrm>
            <a:off x="179512" y="188640"/>
            <a:ext cx="1224136" cy="1220262"/>
          </a:xfrm>
        </p:spPr>
      </p:pic>
      <p:sp>
        <p:nvSpPr>
          <p:cNvPr id="5" name="Content Placeholder 4"/>
          <p:cNvSpPr>
            <a:spLocks noGrp="1"/>
          </p:cNvSpPr>
          <p:nvPr>
            <p:ph sz="half" idx="2"/>
          </p:nvPr>
        </p:nvSpPr>
        <p:spPr>
          <a:xfrm>
            <a:off x="395536" y="1600201"/>
            <a:ext cx="8291264" cy="1180727"/>
          </a:xfrm>
        </p:spPr>
        <p:txBody>
          <a:bodyPr>
            <a:normAutofit/>
          </a:bodyPr>
          <a:lstStyle/>
          <a:p>
            <a:pPr algn="ctr">
              <a:buNone/>
            </a:pPr>
            <a:r>
              <a:rPr lang="en-GB" sz="2400" dirty="0" smtClean="0"/>
              <a:t>A web-based tool to help researchers write DMPs</a:t>
            </a:r>
          </a:p>
          <a:p>
            <a:pPr algn="ctr">
              <a:buNone/>
            </a:pPr>
            <a:endParaRPr lang="en-GB" sz="700" dirty="0" smtClean="0"/>
          </a:p>
          <a:p>
            <a:pPr algn="ctr">
              <a:buNone/>
            </a:pPr>
            <a:r>
              <a:rPr lang="en-GB" sz="2400" dirty="0" smtClean="0"/>
              <a:t>Includes a template for Horizon 2020</a:t>
            </a:r>
            <a:endParaRPr lang="en-GB" sz="2400" dirty="0"/>
          </a:p>
        </p:txBody>
      </p:sp>
      <p:pic>
        <p:nvPicPr>
          <p:cNvPr id="6" name="Picture 5" descr="Capture.PNG"/>
          <p:cNvPicPr>
            <a:picLocks noChangeAspect="1"/>
          </p:cNvPicPr>
          <p:nvPr/>
        </p:nvPicPr>
        <p:blipFill>
          <a:blip r:embed="rId4" cstate="print"/>
          <a:stretch>
            <a:fillRect/>
          </a:stretch>
        </p:blipFill>
        <p:spPr>
          <a:xfrm>
            <a:off x="683568" y="2780928"/>
            <a:ext cx="7863791" cy="3440409"/>
          </a:xfrm>
          <a:prstGeom prst="rect">
            <a:avLst/>
          </a:prstGeom>
        </p:spPr>
      </p:pic>
      <p:sp>
        <p:nvSpPr>
          <p:cNvPr id="7" name="Rectangle 6"/>
          <p:cNvSpPr/>
          <p:nvPr/>
        </p:nvSpPr>
        <p:spPr>
          <a:xfrm>
            <a:off x="2867626" y="6323348"/>
            <a:ext cx="4968552" cy="400110"/>
          </a:xfrm>
          <a:prstGeom prst="rect">
            <a:avLst/>
          </a:prstGeom>
        </p:spPr>
        <p:txBody>
          <a:bodyPr wrap="square">
            <a:spAutoFit/>
          </a:bodyPr>
          <a:lstStyle/>
          <a:p>
            <a:r>
              <a:rPr lang="en-GB" sz="2000" dirty="0" smtClean="0">
                <a:latin typeface="Trebuchet MS" pitchFamily="34" charset="0"/>
                <a:hlinkClick r:id="rId5"/>
              </a:rPr>
              <a:t>https://dmponline.dcc.ac.uk</a:t>
            </a:r>
            <a:r>
              <a:rPr lang="en-GB" sz="2000" dirty="0" smtClean="0">
                <a:latin typeface="Trebuchet MS" pitchFamily="34" charset="0"/>
              </a:rPr>
              <a:t> </a:t>
            </a:r>
            <a:endParaRPr lang="en-GB" sz="2000" dirty="0">
              <a:latin typeface="Trebuchet MS" pitchFamily="34" charset="0"/>
            </a:endParaRPr>
          </a:p>
        </p:txBody>
      </p:sp>
    </p:spTree>
    <p:extLst>
      <p:ext uri="{BB962C8B-B14F-4D97-AF65-F5344CB8AC3E}">
        <p14:creationId xmlns:p14="http://schemas.microsoft.com/office/powerpoint/2010/main" val="2032347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data management plans</a:t>
            </a:r>
            <a:endParaRPr lang="en-GB" dirty="0"/>
          </a:p>
        </p:txBody>
      </p:sp>
      <p:sp>
        <p:nvSpPr>
          <p:cNvPr id="3" name="Content Placeholder 2"/>
          <p:cNvSpPr>
            <a:spLocks noGrp="1"/>
          </p:cNvSpPr>
          <p:nvPr>
            <p:ph idx="1"/>
          </p:nvPr>
        </p:nvSpPr>
        <p:spPr>
          <a:xfrm>
            <a:off x="349006" y="1441938"/>
            <a:ext cx="8469542" cy="4853353"/>
          </a:xfrm>
        </p:spPr>
        <p:txBody>
          <a:bodyPr>
            <a:normAutofit fontScale="92500" lnSpcReduction="10000"/>
          </a:bodyPr>
          <a:lstStyle/>
          <a:p>
            <a:pPr>
              <a:spcBef>
                <a:spcPts val="0"/>
              </a:spcBef>
            </a:pPr>
            <a:r>
              <a:rPr lang="en-GB" sz="2200" dirty="0" smtClean="0"/>
              <a:t>Technical appendix submitted to AHRC by Bristol Uni</a:t>
            </a:r>
          </a:p>
          <a:p>
            <a:pPr>
              <a:spcBef>
                <a:spcPts val="0"/>
              </a:spcBef>
              <a:buNone/>
            </a:pPr>
            <a:r>
              <a:rPr lang="en-GB" sz="1700" dirty="0" smtClean="0"/>
              <a:t>	</a:t>
            </a:r>
            <a:r>
              <a:rPr lang="en-GB" sz="1500" dirty="0">
                <a:hlinkClick r:id="rId3"/>
              </a:rPr>
              <a:t>http://</a:t>
            </a:r>
            <a:r>
              <a:rPr lang="en-GB" sz="1500" dirty="0" smtClean="0">
                <a:hlinkClick r:id="rId3"/>
              </a:rPr>
              <a:t>data.blogs.ilrt.org/files/2014/02/data.bris-AHRC-example-Technical-Plan.pdf</a:t>
            </a:r>
            <a:endParaRPr lang="en-GB" sz="1500" dirty="0" smtClean="0"/>
          </a:p>
          <a:p>
            <a:pPr>
              <a:spcBef>
                <a:spcPts val="0"/>
              </a:spcBef>
              <a:buNone/>
            </a:pPr>
            <a:r>
              <a:rPr lang="en-GB" sz="1700" dirty="0" smtClean="0"/>
              <a:t>  </a:t>
            </a:r>
            <a:endParaRPr lang="en-GB" sz="500" dirty="0" smtClean="0"/>
          </a:p>
          <a:p>
            <a:pPr>
              <a:spcBef>
                <a:spcPts val="0"/>
              </a:spcBef>
            </a:pPr>
            <a:r>
              <a:rPr lang="en-GB" sz="2200" dirty="0" smtClean="0"/>
              <a:t>Rural Economy &amp; Land Use (RELU) programme examples</a:t>
            </a:r>
          </a:p>
          <a:p>
            <a:pPr>
              <a:spcBef>
                <a:spcPts val="0"/>
              </a:spcBef>
              <a:buNone/>
            </a:pPr>
            <a:r>
              <a:rPr lang="en-GB" sz="2200" dirty="0"/>
              <a:t>	</a:t>
            </a:r>
            <a:r>
              <a:rPr lang="en-GB" sz="1900" dirty="0" smtClean="0">
                <a:hlinkClick r:id="rId4"/>
              </a:rPr>
              <a:t>http://relu.data-archive.ac.uk/data-sharing/planning/examples</a:t>
            </a:r>
            <a:endParaRPr lang="en-GB" sz="1900" dirty="0" smtClean="0"/>
          </a:p>
          <a:p>
            <a:pPr>
              <a:lnSpc>
                <a:spcPct val="70000"/>
              </a:lnSpc>
              <a:spcBef>
                <a:spcPts val="0"/>
              </a:spcBef>
              <a:buNone/>
            </a:pPr>
            <a:endParaRPr lang="en-GB" sz="500" dirty="0" smtClean="0"/>
          </a:p>
          <a:p>
            <a:pPr>
              <a:spcBef>
                <a:spcPts val="0"/>
              </a:spcBef>
            </a:pPr>
            <a:endParaRPr lang="en-GB" sz="1800" dirty="0" smtClean="0"/>
          </a:p>
          <a:p>
            <a:pPr>
              <a:spcBef>
                <a:spcPts val="0"/>
              </a:spcBef>
            </a:pPr>
            <a:r>
              <a:rPr lang="en-GB" sz="2200" dirty="0" smtClean="0"/>
              <a:t>UCSD example DMPs (20+ scientific plans for NSF)</a:t>
            </a:r>
          </a:p>
          <a:p>
            <a:pPr>
              <a:spcBef>
                <a:spcPts val="0"/>
              </a:spcBef>
              <a:buNone/>
            </a:pPr>
            <a:r>
              <a:rPr lang="en-GB" sz="2200" dirty="0"/>
              <a:t>	</a:t>
            </a:r>
            <a:r>
              <a:rPr lang="en-GB" sz="1600" dirty="0">
                <a:hlinkClick r:id="rId5"/>
              </a:rPr>
              <a:t>http://</a:t>
            </a:r>
            <a:r>
              <a:rPr lang="en-GB" sz="1600" dirty="0" smtClean="0">
                <a:hlinkClick r:id="rId5"/>
              </a:rPr>
              <a:t>libraries.ucsd.edu/services/data-curation/data-management/dmp-samples.html</a:t>
            </a:r>
            <a:r>
              <a:rPr lang="en-GB" sz="1600" dirty="0" smtClean="0"/>
              <a:t> </a:t>
            </a:r>
            <a:endParaRPr lang="en-GB" sz="100" dirty="0" smtClean="0"/>
          </a:p>
          <a:p>
            <a:pPr>
              <a:spcBef>
                <a:spcPts val="0"/>
              </a:spcBef>
            </a:pPr>
            <a:endParaRPr lang="en-GB" sz="1800" dirty="0" smtClean="0"/>
          </a:p>
          <a:p>
            <a:pPr>
              <a:spcBef>
                <a:spcPts val="0"/>
              </a:spcBef>
            </a:pPr>
            <a:r>
              <a:rPr lang="en-GB" sz="2200" dirty="0" smtClean="0"/>
              <a:t>LSHTM guide and worked example for </a:t>
            </a:r>
            <a:r>
              <a:rPr lang="en-GB" sz="2200" dirty="0" err="1" smtClean="0"/>
              <a:t>Wellcome</a:t>
            </a:r>
            <a:r>
              <a:rPr lang="en-GB" sz="2200" dirty="0" smtClean="0"/>
              <a:t> Trust</a:t>
            </a:r>
          </a:p>
          <a:p>
            <a:pPr>
              <a:spcBef>
                <a:spcPts val="0"/>
              </a:spcBef>
              <a:buClr>
                <a:schemeClr val="bg1"/>
              </a:buClr>
            </a:pPr>
            <a:r>
              <a:rPr lang="en-GB" sz="1800" dirty="0" smtClean="0">
                <a:hlinkClick r:id="rId6"/>
              </a:rPr>
              <a:t>www.lshtm.ac.uk/research/researchdataman/plan/wellcometrust_dmp.pdf</a:t>
            </a:r>
            <a:r>
              <a:rPr lang="en-GB" sz="1800" dirty="0" smtClean="0"/>
              <a:t> </a:t>
            </a:r>
          </a:p>
          <a:p>
            <a:pPr>
              <a:spcBef>
                <a:spcPts val="0"/>
              </a:spcBef>
            </a:pPr>
            <a:endParaRPr lang="en-GB" sz="1800" dirty="0" smtClean="0"/>
          </a:p>
          <a:p>
            <a:pPr>
              <a:spcBef>
                <a:spcPts val="0"/>
              </a:spcBef>
            </a:pPr>
            <a:r>
              <a:rPr lang="en-GB" sz="2200" dirty="0"/>
              <a:t>Further examples: </a:t>
            </a:r>
            <a:endParaRPr lang="en-GB" sz="2200" dirty="0" smtClean="0"/>
          </a:p>
          <a:p>
            <a:pPr lvl="1">
              <a:spcBef>
                <a:spcPts val="0"/>
              </a:spcBef>
              <a:buNone/>
            </a:pPr>
            <a:r>
              <a:rPr lang="en-GB" sz="1900" dirty="0">
                <a:hlinkClick r:id="rId7"/>
              </a:rPr>
              <a:t>www.dcc.ac.uk/resources/data-management-plans/guidance-examples</a:t>
            </a:r>
            <a:r>
              <a:rPr lang="en-GB" sz="1900" dirty="0"/>
              <a:t> </a:t>
            </a:r>
          </a:p>
          <a:p>
            <a:pPr>
              <a:spcBef>
                <a:spcPts val="0"/>
              </a:spcBef>
              <a:buNone/>
            </a:pPr>
            <a:endParaRPr lang="en-GB" dirty="0"/>
          </a:p>
        </p:txBody>
      </p:sp>
    </p:spTree>
    <p:extLst>
      <p:ext uri="{BB962C8B-B14F-4D97-AF65-F5344CB8AC3E}">
        <p14:creationId xmlns:p14="http://schemas.microsoft.com/office/powerpoint/2010/main" val="21355913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031" y="838382"/>
            <a:ext cx="8191092" cy="683994"/>
          </a:xfrm>
        </p:spPr>
        <p:txBody>
          <a:bodyPr>
            <a:normAutofit fontScale="90000"/>
          </a:bodyPr>
          <a:lstStyle/>
          <a:p>
            <a:pPr algn="ctr"/>
            <a:r>
              <a:rPr lang="en-GB" sz="5400" smtClean="0"/>
              <a:t>Any questions?</a:t>
            </a:r>
            <a:r>
              <a:rPr lang="en-GB" b="0" dirty="0"/>
              <a:t> </a:t>
            </a:r>
            <a:endParaRPr lang="en-GB" dirty="0"/>
          </a:p>
        </p:txBody>
      </p:sp>
      <p:sp>
        <p:nvSpPr>
          <p:cNvPr id="3" name="Content Placeholder 2"/>
          <p:cNvSpPr>
            <a:spLocks noGrp="1"/>
          </p:cNvSpPr>
          <p:nvPr>
            <p:ph idx="1"/>
          </p:nvPr>
        </p:nvSpPr>
        <p:spPr>
          <a:xfrm>
            <a:off x="808774" y="2289003"/>
            <a:ext cx="7560840" cy="3888432"/>
          </a:xfrm>
        </p:spPr>
        <p:txBody>
          <a:bodyPr/>
          <a:lstStyle/>
          <a:p>
            <a:pPr marL="0" indent="0" algn="ctr">
              <a:buNone/>
              <a:defRPr/>
            </a:pPr>
            <a:r>
              <a:rPr lang="en-GB" sz="2800" dirty="0" smtClean="0"/>
              <a:t>DMP </a:t>
            </a:r>
            <a:r>
              <a:rPr lang="en-GB" sz="2800" dirty="0"/>
              <a:t>guidance, tools </a:t>
            </a:r>
            <a:r>
              <a:rPr lang="en-GB" sz="2800" dirty="0" smtClean="0"/>
              <a:t>&amp; resources:</a:t>
            </a:r>
            <a:endParaRPr lang="en-GB" sz="2800" dirty="0"/>
          </a:p>
          <a:p>
            <a:pPr marL="0" indent="0" algn="ctr">
              <a:buNone/>
              <a:defRPr/>
            </a:pPr>
            <a:r>
              <a:rPr lang="en-GB" sz="2800" dirty="0" smtClean="0">
                <a:hlinkClick r:id="rId2"/>
              </a:rPr>
              <a:t>www.dcc.ac.uk/resources/data-management-plans</a:t>
            </a:r>
            <a:r>
              <a:rPr lang="en-GB" sz="2800" dirty="0" smtClean="0"/>
              <a:t> </a:t>
            </a:r>
            <a:endParaRPr lang="en-GB" sz="3600" u="sng" dirty="0"/>
          </a:p>
          <a:p>
            <a:pPr algn="ctr">
              <a:defRPr/>
            </a:pPr>
            <a:endParaRPr lang="en-GB" sz="1800" dirty="0" smtClean="0"/>
          </a:p>
          <a:p>
            <a:pPr algn="ctr">
              <a:defRPr/>
            </a:pPr>
            <a:endParaRPr lang="en-GB" sz="1800" dirty="0" smtClean="0"/>
          </a:p>
          <a:p>
            <a:pPr marL="0" indent="0" algn="ctr">
              <a:buNone/>
              <a:defRPr/>
            </a:pPr>
            <a:r>
              <a:rPr lang="en-GB" sz="2800" dirty="0" smtClean="0"/>
              <a:t>Follow </a:t>
            </a:r>
            <a:r>
              <a:rPr lang="en-GB" sz="2800" dirty="0"/>
              <a:t>us on twitter:</a:t>
            </a:r>
          </a:p>
          <a:p>
            <a:pPr marL="0" indent="0" algn="ctr">
              <a:buNone/>
              <a:defRPr/>
            </a:pPr>
            <a:r>
              <a:rPr lang="en-GB" sz="2800" dirty="0" smtClean="0"/>
              <a:t>@</a:t>
            </a:r>
            <a:r>
              <a:rPr lang="en-GB" sz="2800" dirty="0" err="1"/>
              <a:t>digitalcuration</a:t>
            </a:r>
            <a:r>
              <a:rPr lang="en-GB" sz="2800" dirty="0"/>
              <a:t> and #</a:t>
            </a:r>
            <a:r>
              <a:rPr lang="en-GB" sz="2800" dirty="0" err="1" smtClean="0"/>
              <a:t>ukdcc</a:t>
            </a:r>
            <a:r>
              <a:rPr lang="en-GB" sz="2800" dirty="0" smtClean="0"/>
              <a:t> #DMPonline</a:t>
            </a:r>
            <a:endParaRPr lang="en-GB" sz="2800" dirty="0"/>
          </a:p>
          <a:p>
            <a:endParaRPr lang="en-GB" dirty="0"/>
          </a:p>
        </p:txBody>
      </p:sp>
    </p:spTree>
    <p:extLst>
      <p:ext uri="{BB962C8B-B14F-4D97-AF65-F5344CB8AC3E}">
        <p14:creationId xmlns:p14="http://schemas.microsoft.com/office/powerpoint/2010/main" val="1930565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5703" b="25703"/>
          <a:stretch>
            <a:fillRect/>
          </a:stretch>
        </p:blipFill>
        <p:spPr>
          <a:xfrm>
            <a:off x="0" y="0"/>
            <a:ext cx="8992961" cy="4360176"/>
          </a:xfrm>
        </p:spPr>
      </p:pic>
      <p:sp>
        <p:nvSpPr>
          <p:cNvPr id="5" name="Text Placeholder 4"/>
          <p:cNvSpPr>
            <a:spLocks noGrp="1"/>
          </p:cNvSpPr>
          <p:nvPr>
            <p:ph type="body" idx="1"/>
          </p:nvPr>
        </p:nvSpPr>
        <p:spPr>
          <a:xfrm>
            <a:off x="212270" y="4830792"/>
            <a:ext cx="8645979" cy="1296259"/>
          </a:xfrm>
        </p:spPr>
        <p:txBody>
          <a:bodyPr/>
          <a:lstStyle/>
          <a:p>
            <a:r>
              <a:rPr lang="en-GB" dirty="0" smtClean="0"/>
              <a:t>data management planning</a:t>
            </a:r>
            <a:endParaRPr lang="en-GB" dirty="0"/>
          </a:p>
        </p:txBody>
      </p:sp>
      <p:sp>
        <p:nvSpPr>
          <p:cNvPr id="7" name="Text Placeholder 6"/>
          <p:cNvSpPr>
            <a:spLocks noGrp="1"/>
          </p:cNvSpPr>
          <p:nvPr>
            <p:ph type="body" sz="quarter" idx="11"/>
          </p:nvPr>
        </p:nvSpPr>
        <p:spPr>
          <a:xfrm>
            <a:off x="1566863" y="5538158"/>
            <a:ext cx="6286500" cy="589592"/>
          </a:xfrm>
        </p:spPr>
        <p:txBody>
          <a:bodyPr>
            <a:normAutofit/>
          </a:bodyPr>
          <a:lstStyle/>
          <a:p>
            <a:r>
              <a:rPr lang="en-GB" dirty="0" smtClean="0"/>
              <a:t>Helping researchers to plan effectively</a:t>
            </a:r>
            <a:endParaRPr lang="en-GB" dirty="0"/>
          </a:p>
        </p:txBody>
      </p:sp>
      <p:sp>
        <p:nvSpPr>
          <p:cNvPr id="10" name="TextBox 9"/>
          <p:cNvSpPr txBox="1"/>
          <p:nvPr/>
        </p:nvSpPr>
        <p:spPr>
          <a:xfrm>
            <a:off x="3645361" y="6513947"/>
            <a:ext cx="5498639" cy="261610"/>
          </a:xfrm>
          <a:prstGeom prst="rect">
            <a:avLst/>
          </a:prstGeom>
          <a:noFill/>
        </p:spPr>
        <p:txBody>
          <a:bodyPr wrap="square" rtlCol="0">
            <a:spAutoFit/>
          </a:bodyPr>
          <a:lstStyle/>
          <a:p>
            <a:r>
              <a:rPr lang="en-GB" sz="1100" dirty="0">
                <a:solidFill>
                  <a:schemeClr val="bg1"/>
                </a:solidFill>
                <a:latin typeface="Trebuchet MS" pitchFamily="34" charset="0"/>
              </a:rPr>
              <a:t>Image CC-BY-NC-SA by </a:t>
            </a:r>
            <a:r>
              <a:rPr lang="en-GB" sz="1100" dirty="0" smtClean="0">
                <a:solidFill>
                  <a:schemeClr val="bg1"/>
                </a:solidFill>
                <a:latin typeface="Trebuchet MS" pitchFamily="34" charset="0"/>
              </a:rPr>
              <a:t>Ralf </a:t>
            </a:r>
            <a:r>
              <a:rPr lang="en-GB" sz="1100" dirty="0" err="1" smtClean="0">
                <a:solidFill>
                  <a:schemeClr val="bg1"/>
                </a:solidFill>
                <a:latin typeface="Trebuchet MS" pitchFamily="34" charset="0"/>
              </a:rPr>
              <a:t>Appelt</a:t>
            </a:r>
            <a:r>
              <a:rPr lang="en-GB" sz="1100" dirty="0">
                <a:solidFill>
                  <a:schemeClr val="bg1"/>
                </a:solidFill>
                <a:latin typeface="Trebuchet MS" pitchFamily="34" charset="0"/>
              </a:rPr>
              <a:t> </a:t>
            </a:r>
            <a:r>
              <a:rPr lang="en-GB" sz="1100" dirty="0" smtClean="0">
                <a:solidFill>
                  <a:schemeClr val="bg1"/>
                </a:solidFill>
                <a:latin typeface="Trebuchet MS" pitchFamily="34" charset="0"/>
              </a:rPr>
              <a:t>www.flickr.com/photos/adesigna/4090782772</a:t>
            </a:r>
            <a:endParaRPr lang="en-GB" sz="1100" dirty="0">
              <a:solidFill>
                <a:schemeClr val="bg1"/>
              </a:solidFill>
              <a:latin typeface="Trebuchet MS" pitchFamily="34" charset="0"/>
            </a:endParaRPr>
          </a:p>
        </p:txBody>
      </p:sp>
    </p:spTree>
    <p:extLst>
      <p:ext uri="{BB962C8B-B14F-4D97-AF65-F5344CB8AC3E}">
        <p14:creationId xmlns:p14="http://schemas.microsoft.com/office/powerpoint/2010/main" val="916450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data management plan?</a:t>
            </a:r>
            <a:endParaRPr lang="en-GB" dirty="0"/>
          </a:p>
        </p:txBody>
      </p:sp>
      <p:sp>
        <p:nvSpPr>
          <p:cNvPr id="3" name="Content Placeholder 2"/>
          <p:cNvSpPr>
            <a:spLocks noGrp="1"/>
          </p:cNvSpPr>
          <p:nvPr>
            <p:ph idx="1"/>
          </p:nvPr>
        </p:nvSpPr>
        <p:spPr/>
        <p:txBody>
          <a:bodyPr>
            <a:normAutofit fontScale="92500"/>
          </a:bodyPr>
          <a:lstStyle/>
          <a:p>
            <a:pPr marL="0" indent="0">
              <a:buNone/>
            </a:pPr>
            <a:r>
              <a:rPr lang="en-GB" dirty="0"/>
              <a:t>A brief plan written at the start of a</a:t>
            </a:r>
            <a:r>
              <a:rPr lang="en-GB" dirty="0" smtClean="0"/>
              <a:t> </a:t>
            </a:r>
            <a:r>
              <a:rPr lang="en-GB" dirty="0"/>
              <a:t>project to define</a:t>
            </a:r>
            <a:r>
              <a:rPr lang="en-GB" dirty="0" smtClean="0"/>
              <a:t>:</a:t>
            </a:r>
          </a:p>
          <a:p>
            <a:pPr marL="0" indent="0">
              <a:buNone/>
            </a:pPr>
            <a:endParaRPr lang="en-GB" dirty="0"/>
          </a:p>
          <a:p>
            <a:pPr lvl="1"/>
            <a:r>
              <a:rPr lang="en-GB" dirty="0" smtClean="0"/>
              <a:t>how will data </a:t>
            </a:r>
            <a:r>
              <a:rPr lang="en-GB" dirty="0"/>
              <a:t>be created?</a:t>
            </a:r>
          </a:p>
          <a:p>
            <a:pPr lvl="1"/>
            <a:r>
              <a:rPr lang="en-GB" dirty="0" smtClean="0"/>
              <a:t>how will it </a:t>
            </a:r>
            <a:r>
              <a:rPr lang="en-GB" dirty="0"/>
              <a:t>be </a:t>
            </a:r>
            <a:r>
              <a:rPr lang="en-GB" dirty="0" smtClean="0"/>
              <a:t>documented?</a:t>
            </a:r>
          </a:p>
          <a:p>
            <a:pPr lvl="1"/>
            <a:r>
              <a:rPr lang="en-GB" dirty="0" smtClean="0"/>
              <a:t>who </a:t>
            </a:r>
            <a:r>
              <a:rPr lang="en-GB" dirty="0"/>
              <a:t>will access it?</a:t>
            </a:r>
          </a:p>
          <a:p>
            <a:pPr lvl="1"/>
            <a:r>
              <a:rPr lang="en-GB" dirty="0" smtClean="0"/>
              <a:t>where will it </a:t>
            </a:r>
            <a:r>
              <a:rPr lang="en-GB" dirty="0"/>
              <a:t>be stored?</a:t>
            </a:r>
          </a:p>
          <a:p>
            <a:pPr lvl="1"/>
            <a:r>
              <a:rPr lang="en-GB" dirty="0" smtClean="0"/>
              <a:t>whether </a:t>
            </a:r>
            <a:r>
              <a:rPr lang="en-GB" dirty="0"/>
              <a:t>(and how) </a:t>
            </a:r>
            <a:r>
              <a:rPr lang="en-GB" dirty="0" smtClean="0"/>
              <a:t>will it </a:t>
            </a:r>
            <a:r>
              <a:rPr lang="en-GB" dirty="0"/>
              <a:t>be shared &amp; preserved</a:t>
            </a:r>
            <a:r>
              <a:rPr lang="en-GB" dirty="0" smtClean="0"/>
              <a:t>?</a:t>
            </a:r>
          </a:p>
          <a:p>
            <a:pPr lvl="1"/>
            <a:endParaRPr lang="en-GB" dirty="0" smtClean="0"/>
          </a:p>
          <a:p>
            <a:pPr marL="0" lvl="0" indent="0">
              <a:spcBef>
                <a:spcPts val="0"/>
              </a:spcBef>
              <a:buNone/>
              <a:defRPr/>
            </a:pPr>
            <a:r>
              <a:rPr lang="en-GB" sz="2800" dirty="0">
                <a:solidFill>
                  <a:prstClr val="black"/>
                </a:solidFill>
                <a:latin typeface="Calibri" pitchFamily="34" charset="0"/>
                <a:cs typeface="Calibri" pitchFamily="34" charset="0"/>
              </a:rPr>
              <a:t>DMPs are often submitted as part of grant applications, but are useful whenever researchers are creating data</a:t>
            </a:r>
            <a:r>
              <a:rPr lang="en-GB" sz="2800" dirty="0" smtClean="0">
                <a:solidFill>
                  <a:prstClr val="black"/>
                </a:solidFill>
                <a:cs typeface="Calibri" pitchFamily="34" charset="0"/>
              </a:rPr>
              <a:t>.</a:t>
            </a:r>
            <a:endParaRPr lang="en-GB" sz="2800" dirty="0">
              <a:solidFill>
                <a:prstClr val="black"/>
              </a:solidFill>
              <a:cs typeface="Calibri" pitchFamily="34" charset="0"/>
            </a:endParaRPr>
          </a:p>
        </p:txBody>
      </p:sp>
    </p:spTree>
    <p:extLst>
      <p:ext uri="{BB962C8B-B14F-4D97-AF65-F5344CB8AC3E}">
        <p14:creationId xmlns:p14="http://schemas.microsoft.com/office/powerpoint/2010/main" val="10282993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develop a DMP?</a:t>
            </a:r>
            <a:endParaRPr lang="en-GB" dirty="0"/>
          </a:p>
        </p:txBody>
      </p:sp>
      <p:sp>
        <p:nvSpPr>
          <p:cNvPr id="3" name="Content Placeholder 2"/>
          <p:cNvSpPr>
            <a:spLocks noGrp="1"/>
          </p:cNvSpPr>
          <p:nvPr>
            <p:ph idx="1"/>
          </p:nvPr>
        </p:nvSpPr>
        <p:spPr/>
        <p:txBody>
          <a:bodyPr>
            <a:normAutofit fontScale="92500"/>
          </a:bodyPr>
          <a:lstStyle/>
          <a:p>
            <a:r>
              <a:rPr lang="en-GB" dirty="0" smtClean="0"/>
              <a:t>They </a:t>
            </a:r>
            <a:r>
              <a:rPr lang="en-GB" dirty="0"/>
              <a:t>can </a:t>
            </a:r>
            <a:r>
              <a:rPr lang="en-GB" dirty="0" smtClean="0"/>
              <a:t>help researchers </a:t>
            </a:r>
            <a:r>
              <a:rPr lang="en-GB" dirty="0"/>
              <a:t>to</a:t>
            </a:r>
            <a:r>
              <a:rPr lang="en-GB" dirty="0" smtClean="0"/>
              <a:t>:</a:t>
            </a:r>
          </a:p>
          <a:p>
            <a:pPr marL="0" indent="0">
              <a:buNone/>
            </a:pPr>
            <a:endParaRPr lang="en-GB" dirty="0"/>
          </a:p>
          <a:p>
            <a:pPr lvl="1"/>
            <a:r>
              <a:rPr lang="en-GB" dirty="0"/>
              <a:t>Make informed decisions </a:t>
            </a:r>
            <a:r>
              <a:rPr lang="en-GB" dirty="0" smtClean="0"/>
              <a:t>that </a:t>
            </a:r>
            <a:r>
              <a:rPr lang="en-GB" dirty="0"/>
              <a:t>anticipate &amp; avoid problems </a:t>
            </a:r>
            <a:endParaRPr lang="en-GB" dirty="0" smtClean="0"/>
          </a:p>
          <a:p>
            <a:pPr lvl="1"/>
            <a:endParaRPr lang="en-GB" dirty="0"/>
          </a:p>
          <a:p>
            <a:pPr lvl="1"/>
            <a:r>
              <a:rPr lang="en-GB" dirty="0"/>
              <a:t>Avoid duplication, data loss and security breaches </a:t>
            </a:r>
          </a:p>
          <a:p>
            <a:pPr lvl="1"/>
            <a:endParaRPr lang="en-GB" dirty="0" smtClean="0"/>
          </a:p>
          <a:p>
            <a:pPr lvl="1"/>
            <a:r>
              <a:rPr lang="en-GB" dirty="0" smtClean="0"/>
              <a:t>Provide guidelines for everyone working on the project</a:t>
            </a:r>
            <a:endParaRPr lang="en-GB" dirty="0"/>
          </a:p>
          <a:p>
            <a:pPr lvl="1"/>
            <a:endParaRPr lang="en-GB" dirty="0" smtClean="0"/>
          </a:p>
          <a:p>
            <a:pPr lvl="1"/>
            <a:r>
              <a:rPr lang="en-GB" dirty="0"/>
              <a:t>C</a:t>
            </a:r>
            <a:r>
              <a:rPr lang="en-GB" dirty="0" smtClean="0"/>
              <a:t>omply with funder requirements…</a:t>
            </a:r>
            <a:endParaRPr lang="en-GB" dirty="0"/>
          </a:p>
          <a:p>
            <a:endParaRPr lang="en-GB" dirty="0"/>
          </a:p>
        </p:txBody>
      </p:sp>
    </p:spTree>
    <p:extLst>
      <p:ext uri="{BB962C8B-B14F-4D97-AF65-F5344CB8AC3E}">
        <p14:creationId xmlns:p14="http://schemas.microsoft.com/office/powerpoint/2010/main" val="1826419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340158"/>
            <a:ext cx="8229600" cy="899557"/>
          </a:xfrm>
        </p:spPr>
        <p:txBody>
          <a:bodyPr>
            <a:normAutofit/>
          </a:bodyPr>
          <a:lstStyle/>
          <a:p>
            <a:pPr eaLnBrk="1" hangingPunct="1"/>
            <a:r>
              <a:rPr lang="en-US" altLang="en-US" dirty="0" smtClean="0">
                <a:ea typeface="ＭＳ Ｐゴシック" pitchFamily="34" charset="-128"/>
              </a:rPr>
              <a:t>Horizon 2020 templates</a:t>
            </a:r>
            <a:endParaRPr lang="en-GB" altLang="en-US" dirty="0" smtClean="0">
              <a:ea typeface="ＭＳ Ｐゴシック" pitchFamily="34" charset="-128"/>
            </a:endParaRPr>
          </a:p>
        </p:txBody>
      </p:sp>
      <p:sp>
        <p:nvSpPr>
          <p:cNvPr id="3" name="Content Placeholder 2"/>
          <p:cNvSpPr>
            <a:spLocks noGrp="1"/>
          </p:cNvSpPr>
          <p:nvPr>
            <p:ph sz="half" idx="2"/>
          </p:nvPr>
        </p:nvSpPr>
        <p:spPr>
          <a:xfrm>
            <a:off x="457200" y="2385038"/>
            <a:ext cx="3931920" cy="4112479"/>
          </a:xfrm>
        </p:spPr>
        <p:txBody>
          <a:bodyPr>
            <a:normAutofit/>
          </a:bodyPr>
          <a:lstStyle/>
          <a:p>
            <a:pPr marL="0" indent="0">
              <a:spcAft>
                <a:spcPts val="1200"/>
              </a:spcAft>
              <a:buNone/>
            </a:pPr>
            <a:r>
              <a:rPr lang="en-GB" altLang="en-US" sz="1800" dirty="0">
                <a:latin typeface="Trebuchet MS" panose="020B0603020202020204" pitchFamily="34" charset="0"/>
              </a:rPr>
              <a:t>The DMP should address the points below on a dataset by dataset basis</a:t>
            </a:r>
            <a:r>
              <a:rPr lang="en-GB" altLang="en-US" sz="1800" dirty="0" smtClean="0">
                <a:latin typeface="Trebuchet MS" panose="020B0603020202020204" pitchFamily="34" charset="0"/>
              </a:rPr>
              <a:t>:</a:t>
            </a:r>
            <a:endParaRPr lang="en-GB" sz="1800" dirty="0" smtClean="0">
              <a:latin typeface="Trebuchet MS" panose="020B0603020202020204" pitchFamily="34" charset="0"/>
            </a:endParaRPr>
          </a:p>
          <a:p>
            <a:pPr>
              <a:spcAft>
                <a:spcPts val="1200"/>
              </a:spcAft>
            </a:pPr>
            <a:r>
              <a:rPr lang="en-GB" sz="1800" dirty="0" smtClean="0">
                <a:latin typeface="Trebuchet MS" panose="020B0603020202020204" pitchFamily="34" charset="0"/>
              </a:rPr>
              <a:t>Data </a:t>
            </a:r>
            <a:r>
              <a:rPr lang="en-GB" sz="1800" dirty="0">
                <a:latin typeface="Trebuchet MS" panose="020B0603020202020204" pitchFamily="34" charset="0"/>
              </a:rPr>
              <a:t>set reference and name </a:t>
            </a:r>
          </a:p>
          <a:p>
            <a:pPr>
              <a:spcAft>
                <a:spcPts val="1200"/>
              </a:spcAft>
            </a:pPr>
            <a:r>
              <a:rPr lang="en-GB" sz="1800" dirty="0">
                <a:latin typeface="Trebuchet MS" panose="020B0603020202020204" pitchFamily="34" charset="0"/>
              </a:rPr>
              <a:t>Data set description </a:t>
            </a:r>
          </a:p>
          <a:p>
            <a:pPr>
              <a:spcAft>
                <a:spcPts val="1200"/>
              </a:spcAft>
            </a:pPr>
            <a:r>
              <a:rPr lang="en-GB" sz="1800" dirty="0">
                <a:latin typeface="Trebuchet MS" panose="020B0603020202020204" pitchFamily="34" charset="0"/>
              </a:rPr>
              <a:t>Standards and metadata </a:t>
            </a:r>
          </a:p>
          <a:p>
            <a:pPr>
              <a:spcAft>
                <a:spcPts val="1200"/>
              </a:spcAft>
            </a:pPr>
            <a:r>
              <a:rPr lang="en-GB" sz="1800" dirty="0">
                <a:latin typeface="Trebuchet MS" panose="020B0603020202020204" pitchFamily="34" charset="0"/>
              </a:rPr>
              <a:t>Data sharing </a:t>
            </a:r>
          </a:p>
          <a:p>
            <a:pPr>
              <a:spcAft>
                <a:spcPts val="1200"/>
              </a:spcAft>
            </a:pPr>
            <a:r>
              <a:rPr lang="en-GB" sz="1800" dirty="0">
                <a:latin typeface="Trebuchet MS" panose="020B0603020202020204" pitchFamily="34" charset="0"/>
              </a:rPr>
              <a:t>Archiving and preservation (including storage and backup)</a:t>
            </a:r>
          </a:p>
        </p:txBody>
      </p:sp>
      <p:sp>
        <p:nvSpPr>
          <p:cNvPr id="4" name="Text Placeholder 3"/>
          <p:cNvSpPr>
            <a:spLocks noGrp="1"/>
          </p:cNvSpPr>
          <p:nvPr>
            <p:ph type="body" sz="quarter" idx="3"/>
          </p:nvPr>
        </p:nvSpPr>
        <p:spPr>
          <a:xfrm>
            <a:off x="4754880" y="1439007"/>
            <a:ext cx="3931920" cy="639762"/>
          </a:xfrm>
        </p:spPr>
        <p:txBody>
          <a:bodyPr>
            <a:noAutofit/>
          </a:bodyPr>
          <a:lstStyle/>
          <a:p>
            <a:r>
              <a:rPr lang="en-GB" sz="2800" dirty="0" smtClean="0">
                <a:latin typeface="Trebuchet MS" panose="020B0603020202020204" pitchFamily="34" charset="0"/>
              </a:rPr>
              <a:t>Annex 2 </a:t>
            </a:r>
          </a:p>
          <a:p>
            <a:r>
              <a:rPr lang="en-GB" i="1" dirty="0" smtClean="0">
                <a:latin typeface="Trebuchet MS" panose="020B0603020202020204" pitchFamily="34" charset="0"/>
              </a:rPr>
              <a:t>(mid-term &amp; final review)</a:t>
            </a:r>
            <a:endParaRPr lang="en-GB" i="1" dirty="0">
              <a:latin typeface="Trebuchet MS" panose="020B0603020202020204" pitchFamily="34" charset="0"/>
            </a:endParaRPr>
          </a:p>
        </p:txBody>
      </p:sp>
      <p:sp>
        <p:nvSpPr>
          <p:cNvPr id="5" name="Content Placeholder 4"/>
          <p:cNvSpPr>
            <a:spLocks noGrp="1"/>
          </p:cNvSpPr>
          <p:nvPr>
            <p:ph sz="quarter" idx="4"/>
          </p:nvPr>
        </p:nvSpPr>
        <p:spPr>
          <a:xfrm>
            <a:off x="4615962" y="2385038"/>
            <a:ext cx="4396153" cy="4202722"/>
          </a:xfrm>
        </p:spPr>
        <p:txBody>
          <a:bodyPr>
            <a:normAutofit lnSpcReduction="10000"/>
          </a:bodyPr>
          <a:lstStyle/>
          <a:p>
            <a:pPr marL="0" indent="0">
              <a:spcBef>
                <a:spcPts val="600"/>
              </a:spcBef>
              <a:buNone/>
            </a:pPr>
            <a:r>
              <a:rPr lang="en-GB" altLang="en-US" sz="1800" dirty="0">
                <a:latin typeface="Trebuchet MS" panose="020B0603020202020204" pitchFamily="34" charset="0"/>
              </a:rPr>
              <a:t>Scientific research data should be easily:</a:t>
            </a:r>
          </a:p>
          <a:p>
            <a:pPr marL="0" indent="0">
              <a:spcBef>
                <a:spcPts val="600"/>
              </a:spcBef>
              <a:buNone/>
            </a:pPr>
            <a:endParaRPr lang="en-GB" altLang="en-US" sz="800" dirty="0">
              <a:latin typeface="Trebuchet MS" panose="020B0603020202020204" pitchFamily="34" charset="0"/>
            </a:endParaRPr>
          </a:p>
          <a:p>
            <a:pPr marL="252000" indent="-457200">
              <a:spcBef>
                <a:spcPts val="600"/>
              </a:spcBef>
              <a:buNone/>
            </a:pPr>
            <a:r>
              <a:rPr lang="en-GB" altLang="en-US" sz="1800" dirty="0">
                <a:latin typeface="Trebuchet MS" panose="020B0603020202020204" pitchFamily="34" charset="0"/>
              </a:rPr>
              <a:t>1. Discoverable</a:t>
            </a:r>
          </a:p>
          <a:p>
            <a:pPr marL="252000" indent="-457200">
              <a:spcBef>
                <a:spcPts val="600"/>
              </a:spcBef>
              <a:buNone/>
            </a:pPr>
            <a:endParaRPr lang="en-GB" altLang="en-US" sz="800" dirty="0">
              <a:latin typeface="Trebuchet MS" panose="020B0603020202020204" pitchFamily="34" charset="0"/>
            </a:endParaRPr>
          </a:p>
          <a:p>
            <a:pPr marL="252000" indent="-457200">
              <a:spcBef>
                <a:spcPts val="600"/>
              </a:spcBef>
              <a:buNone/>
            </a:pPr>
            <a:r>
              <a:rPr lang="en-GB" altLang="en-US" sz="1800" dirty="0">
                <a:latin typeface="Trebuchet MS" panose="020B0603020202020204" pitchFamily="34" charset="0"/>
              </a:rPr>
              <a:t>2. Accessible</a:t>
            </a:r>
          </a:p>
          <a:p>
            <a:pPr marL="252000" indent="-457200">
              <a:spcBef>
                <a:spcPts val="600"/>
              </a:spcBef>
              <a:buNone/>
            </a:pPr>
            <a:endParaRPr lang="en-GB" altLang="en-US" sz="800" dirty="0">
              <a:latin typeface="Trebuchet MS" panose="020B0603020202020204" pitchFamily="34" charset="0"/>
            </a:endParaRPr>
          </a:p>
          <a:p>
            <a:pPr marL="252000" indent="-457200">
              <a:spcBef>
                <a:spcPts val="600"/>
              </a:spcBef>
              <a:buNone/>
            </a:pPr>
            <a:r>
              <a:rPr lang="en-GB" altLang="en-US" sz="1800" dirty="0">
                <a:latin typeface="Trebuchet MS" panose="020B0603020202020204" pitchFamily="34" charset="0"/>
              </a:rPr>
              <a:t>3. Assessable and intelligible</a:t>
            </a:r>
          </a:p>
          <a:p>
            <a:pPr marL="252000" indent="-457200">
              <a:spcBef>
                <a:spcPts val="600"/>
              </a:spcBef>
              <a:buNone/>
            </a:pPr>
            <a:endParaRPr lang="en-GB" altLang="en-US" sz="800" dirty="0">
              <a:latin typeface="Trebuchet MS" panose="020B0603020202020204" pitchFamily="34" charset="0"/>
            </a:endParaRPr>
          </a:p>
          <a:p>
            <a:pPr marL="252000" indent="-457200">
              <a:spcBef>
                <a:spcPts val="600"/>
              </a:spcBef>
              <a:buNone/>
            </a:pPr>
            <a:r>
              <a:rPr lang="en-GB" altLang="en-US" sz="1800" dirty="0">
                <a:latin typeface="Trebuchet MS" panose="020B0603020202020204" pitchFamily="34" charset="0"/>
              </a:rPr>
              <a:t>4. Useable beyond the original purpose for which it was collected</a:t>
            </a:r>
          </a:p>
          <a:p>
            <a:pPr marL="252000" indent="-457200">
              <a:spcBef>
                <a:spcPts val="600"/>
              </a:spcBef>
              <a:buNone/>
            </a:pPr>
            <a:endParaRPr lang="en-GB" altLang="en-US" sz="800" dirty="0">
              <a:latin typeface="Trebuchet MS" panose="020B0603020202020204" pitchFamily="34" charset="0"/>
            </a:endParaRPr>
          </a:p>
          <a:p>
            <a:pPr marL="252000" indent="-457200">
              <a:spcBef>
                <a:spcPts val="600"/>
              </a:spcBef>
              <a:buNone/>
            </a:pPr>
            <a:r>
              <a:rPr lang="en-GB" altLang="en-US" sz="1800" dirty="0">
                <a:latin typeface="Trebuchet MS" panose="020B0603020202020204" pitchFamily="34" charset="0"/>
              </a:rPr>
              <a:t>5. Interoperable to specific quality </a:t>
            </a:r>
            <a:r>
              <a:rPr lang="en-GB" altLang="en-US" sz="1800" dirty="0" smtClean="0">
                <a:latin typeface="Trebuchet MS" panose="020B0603020202020204" pitchFamily="34" charset="0"/>
              </a:rPr>
              <a:t>standards</a:t>
            </a:r>
            <a:endParaRPr lang="en-GB" altLang="en-US" sz="1800" dirty="0">
              <a:latin typeface="Trebuchet MS" panose="020B0603020202020204" pitchFamily="34" charset="0"/>
            </a:endParaRPr>
          </a:p>
        </p:txBody>
      </p:sp>
      <p:sp>
        <p:nvSpPr>
          <p:cNvPr id="9" name="Text Placeholder 3"/>
          <p:cNvSpPr txBox="1">
            <a:spLocks/>
          </p:cNvSpPr>
          <p:nvPr/>
        </p:nvSpPr>
        <p:spPr>
          <a:xfrm>
            <a:off x="286043" y="1462024"/>
            <a:ext cx="3931920" cy="639762"/>
          </a:xfrm>
          <a:prstGeom prst="rect">
            <a:avLst/>
          </a:prstGeom>
          <a:noFill/>
          <a:ln w="44450" cap="flat" cmpd="sng" algn="ctr">
            <a:noFill/>
            <a:prstDash val="solid"/>
          </a:ln>
          <a:effectLst/>
        </p:spPr>
        <p:txBody>
          <a:bodyPr vert="horz" lIns="91440" tIns="45720" rIns="91440" bIns="45720" rtlCol="0" anchor="ctr">
            <a:noAutofit/>
          </a:bodyPr>
          <a:lstStyle>
            <a:lvl1pPr marL="0" indent="0" algn="ctr" defTabSz="914400" rtl="0" eaLnBrk="1" latinLnBrk="0" hangingPunct="1">
              <a:spcBef>
                <a:spcPct val="20000"/>
              </a:spcBef>
              <a:buClr>
                <a:schemeClr val="accent1"/>
              </a:buClr>
              <a:buSzPct val="85000"/>
              <a:buFont typeface="Arial" pitchFamily="34" charset="0"/>
              <a:buNone/>
              <a:defRPr lang="en-US" sz="2000" b="0" kern="1200" dirty="0" smtClean="0">
                <a:solidFill>
                  <a:schemeClr val="tx2"/>
                </a:solidFill>
                <a:latin typeface="+mn-lt"/>
                <a:ea typeface="+mn-ea"/>
                <a:cs typeface="+mn-cs"/>
              </a:defRPr>
            </a:lvl1pPr>
            <a:lvl2pPr marL="457200" indent="0" algn="l" defTabSz="914400" rtl="0" eaLnBrk="1" latinLnBrk="0" hangingPunct="1">
              <a:spcBef>
                <a:spcPct val="20000"/>
              </a:spcBef>
              <a:buClr>
                <a:schemeClr val="accent1"/>
              </a:buClr>
              <a:buSzPct val="85000"/>
              <a:buFont typeface="Arial" pitchFamily="34" charset="0"/>
              <a:buNone/>
              <a:defRPr sz="2000" b="1" kern="1200">
                <a:solidFill>
                  <a:srgbClr val="808080"/>
                </a:solidFill>
                <a:latin typeface="Trebuchet MS"/>
                <a:ea typeface="+mn-ea"/>
                <a:cs typeface="Trebuchet MS"/>
              </a:defRPr>
            </a:lvl2pPr>
            <a:lvl3pPr marL="914400" indent="0" algn="l" defTabSz="914400" rtl="0" eaLnBrk="1" latinLnBrk="0" hangingPunct="1">
              <a:spcBef>
                <a:spcPct val="20000"/>
              </a:spcBef>
              <a:buClr>
                <a:schemeClr val="accent1"/>
              </a:buClr>
              <a:buSzPct val="90000"/>
              <a:buFont typeface="Arial" pitchFamily="34" charset="0"/>
              <a:buNone/>
              <a:defRPr sz="1800" b="1" kern="1200">
                <a:solidFill>
                  <a:srgbClr val="808080"/>
                </a:solidFill>
                <a:latin typeface="Trebuchet MS"/>
                <a:ea typeface="+mn-ea"/>
                <a:cs typeface="Trebuchet MS"/>
              </a:defRPr>
            </a:lvl3pPr>
            <a:lvl4pPr marL="1371600" indent="0" algn="l" defTabSz="914400" rtl="0" eaLnBrk="1" latinLnBrk="0" hangingPunct="1">
              <a:spcBef>
                <a:spcPct val="20000"/>
              </a:spcBef>
              <a:buClr>
                <a:schemeClr val="accent1"/>
              </a:buClr>
              <a:buFont typeface="Arial" pitchFamily="34" charset="0"/>
              <a:buNone/>
              <a:defRPr sz="1600" b="1" kern="1200">
                <a:solidFill>
                  <a:srgbClr val="808080"/>
                </a:solidFill>
                <a:latin typeface="Trebuchet MS"/>
                <a:ea typeface="+mn-ea"/>
                <a:cs typeface="Trebuchet MS"/>
              </a:defRPr>
            </a:lvl4pPr>
            <a:lvl5pPr marL="1828800" indent="0" algn="l" defTabSz="914400" rtl="0" eaLnBrk="1" latinLnBrk="0" hangingPunct="1">
              <a:spcBef>
                <a:spcPct val="20000"/>
              </a:spcBef>
              <a:buClr>
                <a:schemeClr val="accent1"/>
              </a:buClr>
              <a:buSzPct val="100000"/>
              <a:buFont typeface="Arial" pitchFamily="34" charset="0"/>
              <a:buNone/>
              <a:defRPr sz="1600" b="1" kern="1200" baseline="0">
                <a:solidFill>
                  <a:srgbClr val="808080"/>
                </a:solidFill>
                <a:latin typeface="Trebuchet MS"/>
                <a:ea typeface="+mn-ea"/>
                <a:cs typeface="Trebuchet M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r>
              <a:rPr lang="en-GB" sz="2800" dirty="0" smtClean="0">
                <a:latin typeface="Trebuchet MS" panose="020B0603020202020204" pitchFamily="34" charset="0"/>
              </a:rPr>
              <a:t>Annex 1 </a:t>
            </a:r>
          </a:p>
          <a:p>
            <a:r>
              <a:rPr lang="en-GB" i="1" dirty="0" smtClean="0">
                <a:latin typeface="Trebuchet MS" panose="020B0603020202020204" pitchFamily="34" charset="0"/>
              </a:rPr>
              <a:t>(by month 6)</a:t>
            </a:r>
            <a:endParaRPr lang="en-GB" i="1" dirty="0">
              <a:latin typeface="Trebuchet MS" panose="020B0603020202020204" pitchFamily="34" charset="0"/>
            </a:endParaRPr>
          </a:p>
        </p:txBody>
      </p:sp>
      <p:sp>
        <p:nvSpPr>
          <p:cNvPr id="8" name="Rectangle 7"/>
          <p:cNvSpPr/>
          <p:nvPr/>
        </p:nvSpPr>
        <p:spPr>
          <a:xfrm>
            <a:off x="457200" y="6471086"/>
            <a:ext cx="8317523" cy="276999"/>
          </a:xfrm>
          <a:prstGeom prst="rect">
            <a:avLst/>
          </a:prstGeom>
        </p:spPr>
        <p:txBody>
          <a:bodyPr wrap="square">
            <a:spAutoFit/>
          </a:bodyPr>
          <a:lstStyle/>
          <a:p>
            <a:r>
              <a:rPr lang="en-GB" sz="1200" dirty="0">
                <a:latin typeface="Trebuchet MS" panose="020B0603020202020204" pitchFamily="34" charset="0"/>
                <a:hlinkClick r:id="rId3"/>
              </a:rPr>
              <a:t>http://</a:t>
            </a:r>
            <a:r>
              <a:rPr lang="en-GB" sz="1200" dirty="0" smtClean="0">
                <a:latin typeface="Trebuchet MS" panose="020B0603020202020204" pitchFamily="34" charset="0"/>
                <a:hlinkClick r:id="rId3"/>
              </a:rPr>
              <a:t>ec.europa.eu/research/participants/data/ref/h2020/grants_manual/hi/oa_pilot/h2020-hi-oa-data-mgt_en.pdf</a:t>
            </a:r>
            <a:r>
              <a:rPr lang="en-GB" sz="1200" dirty="0" smtClean="0">
                <a:latin typeface="Trebuchet MS" panose="020B0603020202020204" pitchFamily="34" charset="0"/>
              </a:rPr>
              <a:t> </a:t>
            </a:r>
            <a:endParaRPr lang="en-GB" sz="1200" dirty="0">
              <a:latin typeface="Trebuchet MS" panose="020B0603020202020204" pitchFamily="34" charset="0"/>
            </a:endParaRPr>
          </a:p>
        </p:txBody>
      </p:sp>
    </p:spTree>
    <p:extLst>
      <p:ext uri="{BB962C8B-B14F-4D97-AF65-F5344CB8AC3E}">
        <p14:creationId xmlns:p14="http://schemas.microsoft.com/office/powerpoint/2010/main" val="497992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noGrp="1"/>
          </p:cNvSpPr>
          <p:nvPr>
            <p:ph idx="2"/>
          </p:nvPr>
        </p:nvSpPr>
        <p:spPr>
          <a:xfrm>
            <a:off x="301625" y="2471738"/>
            <a:ext cx="4342383" cy="3998912"/>
          </a:xfrm>
        </p:spPr>
        <p:txBody>
          <a:bodyPr>
            <a:normAutofit fontScale="92500" lnSpcReduction="10000"/>
          </a:bodyPr>
          <a:lstStyle/>
          <a:p>
            <a:pPr marL="0" indent="0" eaLnBrk="1" fontAlgn="auto" hangingPunct="1">
              <a:spcBef>
                <a:spcPts val="500"/>
              </a:spcBef>
              <a:spcAft>
                <a:spcPts val="0"/>
              </a:spcAft>
              <a:buFont typeface="Wingdings 2"/>
              <a:buNone/>
              <a:defRPr/>
            </a:pPr>
            <a:r>
              <a:rPr lang="en-GB" sz="1900" dirty="0" smtClean="0"/>
              <a:t>Where relevant*, H2020 proposals can include a section on data management which is evaluated under the criterion ‘Impact’</a:t>
            </a:r>
          </a:p>
          <a:p>
            <a:pPr marL="285750" indent="-285750" eaLnBrk="1" fontAlgn="auto" hangingPunct="1">
              <a:spcBef>
                <a:spcPts val="1200"/>
              </a:spcBef>
              <a:spcAft>
                <a:spcPts val="0"/>
              </a:spcAft>
              <a:buFont typeface="Arial" panose="020B0604020202020204" pitchFamily="34" charset="0"/>
              <a:buChar char="•"/>
              <a:defRPr/>
            </a:pPr>
            <a:r>
              <a:rPr lang="en-GB" sz="1900" dirty="0" smtClean="0"/>
              <a:t>What types of data will the project generate/collect?</a:t>
            </a:r>
          </a:p>
          <a:p>
            <a:pPr marL="285750" indent="-285750" eaLnBrk="1" fontAlgn="auto" hangingPunct="1">
              <a:spcBef>
                <a:spcPts val="1200"/>
              </a:spcBef>
              <a:spcAft>
                <a:spcPts val="0"/>
              </a:spcAft>
              <a:buFont typeface="Arial" panose="020B0604020202020204" pitchFamily="34" charset="0"/>
              <a:buChar char="•"/>
              <a:defRPr/>
            </a:pPr>
            <a:r>
              <a:rPr lang="en-GB" sz="1900" dirty="0" smtClean="0"/>
              <a:t>What standards will be used?</a:t>
            </a:r>
          </a:p>
          <a:p>
            <a:pPr marL="285750" indent="-285750" eaLnBrk="1" fontAlgn="auto" hangingPunct="1">
              <a:spcBef>
                <a:spcPts val="1200"/>
              </a:spcBef>
              <a:spcAft>
                <a:spcPts val="0"/>
              </a:spcAft>
              <a:buFont typeface="Arial" panose="020B0604020202020204" pitchFamily="34" charset="0"/>
              <a:buChar char="•"/>
              <a:defRPr/>
            </a:pPr>
            <a:r>
              <a:rPr lang="en-GB" sz="1900" dirty="0" smtClean="0"/>
              <a:t>How will this data be shared/made available? If not, why?</a:t>
            </a:r>
          </a:p>
          <a:p>
            <a:pPr marL="285750" indent="-285750" eaLnBrk="1" fontAlgn="auto" hangingPunct="1">
              <a:spcBef>
                <a:spcPts val="1200"/>
              </a:spcBef>
              <a:spcAft>
                <a:spcPts val="0"/>
              </a:spcAft>
              <a:buFont typeface="Arial" panose="020B0604020202020204" pitchFamily="34" charset="0"/>
              <a:buChar char="•"/>
              <a:defRPr/>
            </a:pPr>
            <a:r>
              <a:rPr lang="en-GB" sz="1900" dirty="0" smtClean="0"/>
              <a:t>How will this data be curated and preserved?</a:t>
            </a:r>
          </a:p>
          <a:p>
            <a:pPr marL="274320" indent="-274320" eaLnBrk="1" fontAlgn="auto" hangingPunct="1">
              <a:spcBef>
                <a:spcPts val="1200"/>
              </a:spcBef>
              <a:spcAft>
                <a:spcPts val="0"/>
              </a:spcAft>
              <a:buFont typeface="Wingdings 2"/>
              <a:buNone/>
              <a:defRPr/>
            </a:pPr>
            <a:r>
              <a:rPr lang="en-GB" sz="1200" dirty="0" smtClean="0"/>
              <a:t>* For “Research and Innovation actions” and “Innovation Actions”</a:t>
            </a:r>
          </a:p>
        </p:txBody>
      </p:sp>
      <p:sp>
        <p:nvSpPr>
          <p:cNvPr id="22533" name="Content Placeholder 5"/>
          <p:cNvSpPr txBox="1">
            <a:spLocks noGrp="1"/>
          </p:cNvSpPr>
          <p:nvPr>
            <p:ph idx="4"/>
          </p:nvPr>
        </p:nvSpPr>
        <p:spPr>
          <a:xfrm>
            <a:off x="4841304" y="2471738"/>
            <a:ext cx="4123184" cy="3821112"/>
          </a:xfrm>
        </p:spPr>
        <p:txBody>
          <a:bodyPr>
            <a:normAutofit/>
          </a:bodyPr>
          <a:lstStyle/>
          <a:p>
            <a:pPr eaLnBrk="1" hangingPunct="1">
              <a:spcBef>
                <a:spcPts val="1200"/>
              </a:spcBef>
            </a:pPr>
            <a:r>
              <a:rPr lang="en-GB" altLang="en-US" sz="1900" dirty="0" smtClean="0"/>
              <a:t>DMPs are a project deliverable for those participating in the open data pilot.</a:t>
            </a:r>
          </a:p>
          <a:p>
            <a:pPr eaLnBrk="1" hangingPunct="1">
              <a:spcBef>
                <a:spcPts val="1200"/>
              </a:spcBef>
            </a:pPr>
            <a:r>
              <a:rPr lang="en-GB" altLang="en-US" sz="1900" dirty="0" smtClean="0"/>
              <a:t>Not a fixed document – should evolve and gain precision</a:t>
            </a:r>
          </a:p>
          <a:p>
            <a:pPr lvl="1" eaLnBrk="1" hangingPunct="1">
              <a:spcBef>
                <a:spcPts val="1200"/>
              </a:spcBef>
            </a:pPr>
            <a:r>
              <a:rPr lang="en-GB" altLang="en-US" sz="1900" dirty="0" smtClean="0">
                <a:solidFill>
                  <a:srgbClr val="000000"/>
                </a:solidFill>
              </a:rPr>
              <a:t>Deliver first version within initial 6 months of project</a:t>
            </a:r>
          </a:p>
          <a:p>
            <a:pPr lvl="1" eaLnBrk="1" hangingPunct="1">
              <a:spcBef>
                <a:spcPts val="1200"/>
              </a:spcBef>
            </a:pPr>
            <a:r>
              <a:rPr lang="en-GB" altLang="en-US" sz="1900" dirty="0" smtClean="0">
                <a:solidFill>
                  <a:srgbClr val="000000"/>
                </a:solidFill>
              </a:rPr>
              <a:t>More elaborate versions whenever important changes to the project occur. At least at the mid-term and final review.</a:t>
            </a:r>
          </a:p>
          <a:p>
            <a:pPr eaLnBrk="1" hangingPunct="1">
              <a:spcBef>
                <a:spcPts val="500"/>
              </a:spcBef>
            </a:pPr>
            <a:endParaRPr lang="en-GB" altLang="en-US" sz="1900" dirty="0" smtClean="0"/>
          </a:p>
          <a:p>
            <a:pPr eaLnBrk="1" hangingPunct="1"/>
            <a:endParaRPr lang="en-GB" altLang="en-US" dirty="0" smtClean="0"/>
          </a:p>
        </p:txBody>
      </p:sp>
      <p:sp>
        <p:nvSpPr>
          <p:cNvPr id="22534" name="Title 1"/>
          <p:cNvSpPr txBox="1">
            <a:spLocks noGrp="1"/>
          </p:cNvSpPr>
          <p:nvPr>
            <p:ph type="title"/>
          </p:nvPr>
        </p:nvSpPr>
        <p:spPr>
          <a:xfrm>
            <a:off x="24571" y="476672"/>
            <a:ext cx="8964613" cy="758825"/>
          </a:xfrm>
        </p:spPr>
        <p:txBody>
          <a:bodyPr/>
          <a:lstStyle/>
          <a:p>
            <a:pPr eaLnBrk="1" hangingPunct="1"/>
            <a:r>
              <a:rPr lang="en-GB" altLang="en-US" dirty="0"/>
              <a:t>Info on </a:t>
            </a:r>
            <a:r>
              <a:rPr lang="en-GB" altLang="en-US" dirty="0" smtClean="0"/>
              <a:t>RDM: </a:t>
            </a:r>
            <a:r>
              <a:rPr lang="en-GB" altLang="en-US" dirty="0"/>
              <a:t>what and when</a:t>
            </a:r>
          </a:p>
        </p:txBody>
      </p:sp>
      <p:sp>
        <p:nvSpPr>
          <p:cNvPr id="2" name="TextBox 1"/>
          <p:cNvSpPr txBox="1"/>
          <p:nvPr/>
        </p:nvSpPr>
        <p:spPr>
          <a:xfrm>
            <a:off x="683568" y="1772816"/>
            <a:ext cx="2742226" cy="523220"/>
          </a:xfrm>
          <a:prstGeom prst="rect">
            <a:avLst/>
          </a:prstGeom>
          <a:noFill/>
        </p:spPr>
        <p:txBody>
          <a:bodyPr wrap="none" rtlCol="0">
            <a:spAutoFit/>
          </a:bodyPr>
          <a:lstStyle/>
          <a:p>
            <a:r>
              <a:rPr lang="en-GB" sz="2800" dirty="0" smtClean="0"/>
              <a:t>PROPOSAL STAGE</a:t>
            </a:r>
            <a:endParaRPr lang="en-GB" sz="2800" dirty="0"/>
          </a:p>
        </p:txBody>
      </p:sp>
      <p:sp>
        <p:nvSpPr>
          <p:cNvPr id="9" name="TextBox 8"/>
          <p:cNvSpPr txBox="1"/>
          <p:nvPr/>
        </p:nvSpPr>
        <p:spPr>
          <a:xfrm>
            <a:off x="5508104" y="1726885"/>
            <a:ext cx="1850635" cy="523220"/>
          </a:xfrm>
          <a:prstGeom prst="rect">
            <a:avLst/>
          </a:prstGeom>
          <a:noFill/>
        </p:spPr>
        <p:txBody>
          <a:bodyPr wrap="none" rtlCol="0">
            <a:spAutoFit/>
          </a:bodyPr>
          <a:lstStyle/>
          <a:p>
            <a:r>
              <a:rPr lang="en-GB" sz="2800" dirty="0" smtClean="0"/>
              <a:t>IN PROJECT</a:t>
            </a:r>
            <a:endParaRPr lang="en-GB" sz="2800" dirty="0"/>
          </a:p>
        </p:txBody>
      </p:sp>
    </p:spTree>
    <p:extLst>
      <p:ext uri="{BB962C8B-B14F-4D97-AF65-F5344CB8AC3E}">
        <p14:creationId xmlns:p14="http://schemas.microsoft.com/office/powerpoint/2010/main" val="142195273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noGrp="1"/>
          </p:cNvSpPr>
          <p:nvPr>
            <p:ph type="title"/>
          </p:nvPr>
        </p:nvSpPr>
        <p:spPr>
          <a:xfrm>
            <a:off x="467544" y="332656"/>
            <a:ext cx="8363272" cy="683994"/>
          </a:xfrm>
        </p:spPr>
        <p:txBody>
          <a:bodyPr/>
          <a:lstStyle/>
          <a:p>
            <a:pPr eaLnBrk="1" hangingPunct="1"/>
            <a:r>
              <a:rPr lang="en-GB" altLang="en-US" dirty="0"/>
              <a:t>Initial DMP (at 6 months)</a:t>
            </a:r>
          </a:p>
        </p:txBody>
      </p:sp>
      <p:sp>
        <p:nvSpPr>
          <p:cNvPr id="23555" name="Content Placeholder 2"/>
          <p:cNvSpPr txBox="1">
            <a:spLocks noGrp="1"/>
          </p:cNvSpPr>
          <p:nvPr>
            <p:ph idx="1"/>
          </p:nvPr>
        </p:nvSpPr>
        <p:spPr>
          <a:xfrm>
            <a:off x="251520" y="1196752"/>
            <a:ext cx="8534400" cy="5015582"/>
          </a:xfrm>
        </p:spPr>
        <p:txBody>
          <a:bodyPr>
            <a:noAutofit/>
          </a:bodyPr>
          <a:lstStyle/>
          <a:p>
            <a:pPr eaLnBrk="1" hangingPunct="1">
              <a:lnSpc>
                <a:spcPct val="80000"/>
              </a:lnSpc>
              <a:spcBef>
                <a:spcPts val="300"/>
              </a:spcBef>
              <a:spcAft>
                <a:spcPts val="1200"/>
              </a:spcAft>
              <a:buFont typeface="Wingdings 2" pitchFamily="18" charset="2"/>
              <a:buNone/>
            </a:pPr>
            <a:r>
              <a:rPr lang="en-GB" altLang="en-US" sz="2000" dirty="0" smtClean="0"/>
              <a:t>The DMP should address the points below on a dataset by dataset basis:</a:t>
            </a:r>
          </a:p>
          <a:p>
            <a:pPr marL="285750" indent="-285750" eaLnBrk="1" hangingPunct="1">
              <a:lnSpc>
                <a:spcPct val="80000"/>
              </a:lnSpc>
              <a:spcBef>
                <a:spcPts val="300"/>
              </a:spcBef>
              <a:buFont typeface="Arial" panose="020B0604020202020204" pitchFamily="34" charset="0"/>
              <a:buChar char="•"/>
            </a:pPr>
            <a:r>
              <a:rPr lang="en-GB" altLang="en-US" sz="1800" dirty="0" smtClean="0"/>
              <a:t>Data set reference and name</a:t>
            </a:r>
          </a:p>
          <a:p>
            <a:pPr marL="274320" lvl="1" indent="0">
              <a:lnSpc>
                <a:spcPct val="80000"/>
              </a:lnSpc>
              <a:spcBef>
                <a:spcPts val="300"/>
              </a:spcBef>
              <a:buNone/>
            </a:pPr>
            <a:r>
              <a:rPr lang="en-GB" altLang="en-US" sz="1400" dirty="0" smtClean="0"/>
              <a:t>Identifier for the data set to be produced</a:t>
            </a:r>
          </a:p>
          <a:p>
            <a:pPr eaLnBrk="1" hangingPunct="1">
              <a:lnSpc>
                <a:spcPct val="80000"/>
              </a:lnSpc>
              <a:spcBef>
                <a:spcPts val="300"/>
              </a:spcBef>
              <a:buFont typeface="Wingdings 2" pitchFamily="18" charset="2"/>
              <a:buNone/>
            </a:pPr>
            <a:endParaRPr lang="en-GB" altLang="en-US" sz="600" b="1" dirty="0" smtClean="0"/>
          </a:p>
          <a:p>
            <a:pPr marL="285750" indent="-285750" eaLnBrk="1" hangingPunct="1">
              <a:lnSpc>
                <a:spcPct val="80000"/>
              </a:lnSpc>
              <a:spcBef>
                <a:spcPts val="300"/>
              </a:spcBef>
              <a:buFont typeface="Arial" panose="020B0604020202020204" pitchFamily="34" charset="0"/>
              <a:buChar char="•"/>
            </a:pPr>
            <a:r>
              <a:rPr lang="en-GB" altLang="en-US" sz="1800" dirty="0" smtClean="0"/>
              <a:t>Data </a:t>
            </a:r>
            <a:r>
              <a:rPr lang="en-GB" altLang="en-US" sz="1800" dirty="0"/>
              <a:t>set description</a:t>
            </a:r>
          </a:p>
          <a:p>
            <a:pPr marL="274320" lvl="1" indent="0">
              <a:lnSpc>
                <a:spcPct val="80000"/>
              </a:lnSpc>
              <a:spcBef>
                <a:spcPts val="300"/>
              </a:spcBef>
              <a:buNone/>
            </a:pPr>
            <a:r>
              <a:rPr lang="en-GB" altLang="en-US" sz="1400" dirty="0"/>
              <a:t>Description, origin and scale of the data that will be generated or collected, and to whom it could be useful</a:t>
            </a:r>
          </a:p>
          <a:p>
            <a:pPr marL="274320" lvl="1" indent="0">
              <a:lnSpc>
                <a:spcPct val="80000"/>
              </a:lnSpc>
              <a:spcBef>
                <a:spcPts val="300"/>
              </a:spcBef>
              <a:buNone/>
            </a:pPr>
            <a:r>
              <a:rPr lang="en-GB" altLang="en-US" sz="1400" dirty="0"/>
              <a:t>Information on the existence (or not) of similar data and the possibilities for integration and reuse</a:t>
            </a:r>
          </a:p>
          <a:p>
            <a:pPr eaLnBrk="1" hangingPunct="1">
              <a:lnSpc>
                <a:spcPct val="80000"/>
              </a:lnSpc>
              <a:spcBef>
                <a:spcPts val="300"/>
              </a:spcBef>
              <a:buFont typeface="Wingdings 2" pitchFamily="18" charset="2"/>
              <a:buNone/>
            </a:pPr>
            <a:endParaRPr lang="en-GB" altLang="en-US" sz="600" b="1" dirty="0" smtClean="0"/>
          </a:p>
          <a:p>
            <a:pPr marL="285750" indent="-285750">
              <a:lnSpc>
                <a:spcPct val="80000"/>
              </a:lnSpc>
              <a:spcBef>
                <a:spcPts val="300"/>
              </a:spcBef>
              <a:buFont typeface="Arial" panose="020B0604020202020204" pitchFamily="34" charset="0"/>
              <a:buChar char="•"/>
            </a:pPr>
            <a:r>
              <a:rPr lang="en-GB" altLang="en-US" sz="1800" dirty="0"/>
              <a:t>Standards and metadata</a:t>
            </a:r>
          </a:p>
          <a:p>
            <a:pPr marL="274320" lvl="1" indent="0">
              <a:lnSpc>
                <a:spcPct val="80000"/>
              </a:lnSpc>
              <a:spcBef>
                <a:spcPts val="300"/>
              </a:spcBef>
              <a:buNone/>
            </a:pPr>
            <a:r>
              <a:rPr lang="en-GB" altLang="en-US" sz="1400" dirty="0"/>
              <a:t>Reference to existing suitable standards of the discipline. If these do not exist, an outline of how and what metadata will be created.</a:t>
            </a:r>
          </a:p>
          <a:p>
            <a:pPr marL="285750" indent="-285750">
              <a:lnSpc>
                <a:spcPct val="80000"/>
              </a:lnSpc>
              <a:spcBef>
                <a:spcPts val="300"/>
              </a:spcBef>
              <a:buFont typeface="Arial" panose="020B0604020202020204" pitchFamily="34" charset="0"/>
              <a:buChar char="•"/>
            </a:pPr>
            <a:endParaRPr lang="en-GB" altLang="en-US" sz="600" dirty="0"/>
          </a:p>
          <a:p>
            <a:pPr marL="285750" indent="-285750">
              <a:lnSpc>
                <a:spcPct val="80000"/>
              </a:lnSpc>
              <a:spcBef>
                <a:spcPts val="300"/>
              </a:spcBef>
              <a:buFont typeface="Arial" panose="020B0604020202020204" pitchFamily="34" charset="0"/>
              <a:buChar char="•"/>
            </a:pPr>
            <a:r>
              <a:rPr lang="en-GB" altLang="en-US" sz="1800" dirty="0"/>
              <a:t>Data sharing</a:t>
            </a:r>
          </a:p>
          <a:p>
            <a:pPr marL="274320" lvl="1" indent="0">
              <a:lnSpc>
                <a:spcPct val="80000"/>
              </a:lnSpc>
              <a:spcBef>
                <a:spcPts val="300"/>
              </a:spcBef>
              <a:buNone/>
            </a:pPr>
            <a:r>
              <a:rPr lang="en-GB" altLang="en-US" sz="1400" dirty="0"/>
              <a:t>How the data will be shared - widely open or restricted to specific groups – or reasons why it cannot be shared</a:t>
            </a:r>
          </a:p>
          <a:p>
            <a:pPr marL="274320" lvl="1" indent="0">
              <a:lnSpc>
                <a:spcPct val="80000"/>
              </a:lnSpc>
              <a:spcBef>
                <a:spcPts val="300"/>
              </a:spcBef>
              <a:buNone/>
            </a:pPr>
            <a:r>
              <a:rPr lang="en-GB" altLang="en-US" sz="1400" dirty="0"/>
              <a:t>Access procedures, embargo periods (if any), and technical mechanisms for dissemination</a:t>
            </a:r>
          </a:p>
          <a:p>
            <a:pPr marL="274320" lvl="1" indent="0">
              <a:lnSpc>
                <a:spcPct val="80000"/>
              </a:lnSpc>
              <a:spcBef>
                <a:spcPts val="300"/>
              </a:spcBef>
              <a:buNone/>
            </a:pPr>
            <a:r>
              <a:rPr lang="en-GB" altLang="en-US" sz="1400" dirty="0"/>
              <a:t>Software and other tools necessary for re-use</a:t>
            </a:r>
          </a:p>
          <a:p>
            <a:pPr marL="274320" lvl="1" indent="0">
              <a:lnSpc>
                <a:spcPct val="80000"/>
              </a:lnSpc>
              <a:spcBef>
                <a:spcPts val="300"/>
              </a:spcBef>
              <a:buNone/>
            </a:pPr>
            <a:r>
              <a:rPr lang="en-GB" altLang="en-US" sz="1400" dirty="0"/>
              <a:t>Repository where data will be stored</a:t>
            </a:r>
          </a:p>
          <a:p>
            <a:pPr marL="285750" indent="-285750" eaLnBrk="1" hangingPunct="1">
              <a:lnSpc>
                <a:spcPct val="80000"/>
              </a:lnSpc>
              <a:spcBef>
                <a:spcPts val="300"/>
              </a:spcBef>
              <a:buFont typeface="Arial" panose="020B0604020202020204" pitchFamily="34" charset="0"/>
              <a:buChar char="•"/>
            </a:pPr>
            <a:endParaRPr lang="en-GB" altLang="en-US" sz="600" dirty="0"/>
          </a:p>
          <a:p>
            <a:pPr marL="285750" indent="-285750" eaLnBrk="1" hangingPunct="1">
              <a:lnSpc>
                <a:spcPct val="80000"/>
              </a:lnSpc>
              <a:spcBef>
                <a:spcPts val="300"/>
              </a:spcBef>
              <a:buFont typeface="Arial" panose="020B0604020202020204" pitchFamily="34" charset="0"/>
              <a:buChar char="•"/>
            </a:pPr>
            <a:r>
              <a:rPr lang="en-GB" altLang="en-US" sz="1800" dirty="0"/>
              <a:t>Archiving and preservation (including storage and backup)</a:t>
            </a:r>
          </a:p>
          <a:p>
            <a:pPr marL="274320" lvl="1" indent="0">
              <a:lnSpc>
                <a:spcPct val="80000"/>
              </a:lnSpc>
              <a:spcBef>
                <a:spcPts val="300"/>
              </a:spcBef>
              <a:buNone/>
            </a:pPr>
            <a:r>
              <a:rPr lang="en-GB" altLang="en-US" sz="1400" dirty="0"/>
              <a:t>Procedures for long-term preservation </a:t>
            </a:r>
          </a:p>
          <a:p>
            <a:pPr marL="274320" lvl="1" indent="0">
              <a:lnSpc>
                <a:spcPct val="80000"/>
              </a:lnSpc>
              <a:spcBef>
                <a:spcPts val="300"/>
              </a:spcBef>
              <a:buNone/>
            </a:pPr>
            <a:r>
              <a:rPr lang="en-GB" altLang="en-US" sz="1400" dirty="0"/>
              <a:t>How long the data should be preserved</a:t>
            </a:r>
          </a:p>
          <a:p>
            <a:pPr marL="274320" lvl="1" indent="0">
              <a:lnSpc>
                <a:spcPct val="80000"/>
              </a:lnSpc>
              <a:spcBef>
                <a:spcPts val="300"/>
              </a:spcBef>
              <a:buNone/>
            </a:pPr>
            <a:r>
              <a:rPr lang="en-GB" altLang="en-US" sz="1400" dirty="0"/>
              <a:t>Final data </a:t>
            </a:r>
            <a:r>
              <a:rPr lang="en-GB" altLang="en-US" sz="1400" dirty="0" smtClean="0"/>
              <a:t>volume</a:t>
            </a:r>
          </a:p>
          <a:p>
            <a:pPr marL="274320" lvl="1" indent="0">
              <a:lnSpc>
                <a:spcPct val="80000"/>
              </a:lnSpc>
              <a:spcBef>
                <a:spcPts val="300"/>
              </a:spcBef>
              <a:buNone/>
            </a:pPr>
            <a:r>
              <a:rPr lang="en-GB" altLang="en-US" sz="1400" dirty="0" smtClean="0"/>
              <a:t>How </a:t>
            </a:r>
            <a:r>
              <a:rPr lang="en-GB" altLang="en-US" sz="1400" dirty="0"/>
              <a:t>associated costs will be covered</a:t>
            </a:r>
          </a:p>
        </p:txBody>
      </p:sp>
    </p:spTree>
    <p:extLst>
      <p:ext uri="{BB962C8B-B14F-4D97-AF65-F5344CB8AC3E}">
        <p14:creationId xmlns:p14="http://schemas.microsoft.com/office/powerpoint/2010/main" val="203653791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txBox="1">
            <a:spLocks noGrp="1"/>
          </p:cNvSpPr>
          <p:nvPr>
            <p:ph type="title"/>
          </p:nvPr>
        </p:nvSpPr>
        <p:spPr/>
        <p:txBody>
          <a:bodyPr/>
          <a:lstStyle/>
          <a:p>
            <a:r>
              <a:rPr lang="en-GB" altLang="en-US" dirty="0"/>
              <a:t>More elaborate DMP</a:t>
            </a:r>
          </a:p>
        </p:txBody>
      </p:sp>
      <p:sp>
        <p:nvSpPr>
          <p:cNvPr id="24579" name="Content Placeholder 2"/>
          <p:cNvSpPr txBox="1">
            <a:spLocks noGrp="1"/>
          </p:cNvSpPr>
          <p:nvPr>
            <p:ph idx="1"/>
          </p:nvPr>
        </p:nvSpPr>
        <p:spPr>
          <a:xfrm>
            <a:off x="323528" y="1340768"/>
            <a:ext cx="8280920" cy="5184576"/>
          </a:xfrm>
        </p:spPr>
        <p:txBody>
          <a:bodyPr>
            <a:normAutofit lnSpcReduction="10000"/>
          </a:bodyPr>
          <a:lstStyle/>
          <a:p>
            <a:pPr marL="0" indent="0" eaLnBrk="1" hangingPunct="1">
              <a:spcBef>
                <a:spcPts val="400"/>
              </a:spcBef>
              <a:buFont typeface="Wingdings 2" pitchFamily="18" charset="2"/>
              <a:buNone/>
            </a:pPr>
            <a:r>
              <a:rPr lang="en-GB" altLang="en-US" sz="1800" dirty="0" smtClean="0"/>
              <a:t>Scientific research data should be easily:</a:t>
            </a:r>
          </a:p>
          <a:p>
            <a:pPr marL="0" indent="0" eaLnBrk="1" hangingPunct="1">
              <a:spcBef>
                <a:spcPts val="200"/>
              </a:spcBef>
              <a:buFont typeface="Wingdings 2" pitchFamily="18" charset="2"/>
              <a:buNone/>
            </a:pPr>
            <a:endParaRPr lang="en-GB" altLang="en-US" sz="800" dirty="0" smtClean="0"/>
          </a:p>
          <a:p>
            <a:pPr marL="0" indent="0" eaLnBrk="1" hangingPunct="1">
              <a:spcBef>
                <a:spcPts val="400"/>
              </a:spcBef>
              <a:buFont typeface="Wingdings 2" pitchFamily="18" charset="2"/>
              <a:buNone/>
            </a:pPr>
            <a:r>
              <a:rPr lang="en-GB" altLang="en-US" sz="1800" dirty="0" smtClean="0"/>
              <a:t>1. Discoverable</a:t>
            </a:r>
          </a:p>
          <a:p>
            <a:pPr marL="273050" lvl="1" indent="0" eaLnBrk="1" hangingPunct="1">
              <a:spcBef>
                <a:spcPts val="300"/>
              </a:spcBef>
              <a:buFont typeface="Wingdings" pitchFamily="2" charset="2"/>
              <a:buNone/>
            </a:pPr>
            <a:r>
              <a:rPr lang="en-GB" altLang="en-US" sz="1400" dirty="0" smtClean="0"/>
              <a:t>Are the data and software discoverable and identifiable by a standard mechanism e.g. DOIs?</a:t>
            </a:r>
          </a:p>
          <a:p>
            <a:pPr marL="0" indent="0" eaLnBrk="1" hangingPunct="1">
              <a:spcBef>
                <a:spcPts val="200"/>
              </a:spcBef>
              <a:buFont typeface="Wingdings 2" pitchFamily="18" charset="2"/>
              <a:buNone/>
            </a:pPr>
            <a:endParaRPr lang="en-GB" altLang="en-US" sz="800" dirty="0" smtClean="0"/>
          </a:p>
          <a:p>
            <a:pPr marL="0" indent="0" eaLnBrk="1" hangingPunct="1">
              <a:spcBef>
                <a:spcPts val="400"/>
              </a:spcBef>
              <a:buFont typeface="Wingdings 2" pitchFamily="18" charset="2"/>
              <a:buNone/>
            </a:pPr>
            <a:r>
              <a:rPr lang="en-GB" altLang="en-US" sz="1800" dirty="0" smtClean="0"/>
              <a:t>2. Accessible</a:t>
            </a:r>
          </a:p>
          <a:p>
            <a:pPr marL="273050" lvl="1" indent="0" eaLnBrk="1" hangingPunct="1">
              <a:spcBef>
                <a:spcPts val="300"/>
              </a:spcBef>
              <a:buFont typeface="Wingdings" pitchFamily="2" charset="2"/>
              <a:buNone/>
            </a:pPr>
            <a:r>
              <a:rPr lang="en-GB" altLang="en-US" sz="1400" dirty="0" smtClean="0"/>
              <a:t>Are the data accessible and under what conditions e.g. licenses, embargoes etc?</a:t>
            </a:r>
          </a:p>
          <a:p>
            <a:pPr marL="0" indent="0" eaLnBrk="1" hangingPunct="1">
              <a:spcBef>
                <a:spcPts val="200"/>
              </a:spcBef>
              <a:buFont typeface="Wingdings 2" pitchFamily="18" charset="2"/>
              <a:buNone/>
            </a:pPr>
            <a:endParaRPr lang="en-GB" altLang="en-US" sz="800" dirty="0" smtClean="0"/>
          </a:p>
          <a:p>
            <a:pPr marL="0" indent="0" eaLnBrk="1" hangingPunct="1">
              <a:spcBef>
                <a:spcPts val="400"/>
              </a:spcBef>
              <a:buFont typeface="Wingdings 2" pitchFamily="18" charset="2"/>
              <a:buNone/>
            </a:pPr>
            <a:r>
              <a:rPr lang="en-GB" altLang="en-US" sz="1800" dirty="0" smtClean="0"/>
              <a:t>3. Assessable and intelligible</a:t>
            </a:r>
          </a:p>
          <a:p>
            <a:pPr marL="273050" lvl="1" indent="0" eaLnBrk="1" hangingPunct="1">
              <a:spcBef>
                <a:spcPts val="300"/>
              </a:spcBef>
              <a:buFont typeface="Wingdings" pitchFamily="2" charset="2"/>
              <a:buNone/>
            </a:pPr>
            <a:r>
              <a:rPr lang="en-GB" altLang="en-US" sz="1400" dirty="0" smtClean="0"/>
              <a:t>Are the data and software assessable and intelligible to third parties for peer-review? E.g. can judgements be made about their reliability and the competence of those who created them?</a:t>
            </a:r>
          </a:p>
          <a:p>
            <a:pPr marL="0" indent="0" eaLnBrk="1" hangingPunct="1">
              <a:spcBef>
                <a:spcPts val="200"/>
              </a:spcBef>
              <a:buFont typeface="Wingdings 2" pitchFamily="18" charset="2"/>
              <a:buNone/>
            </a:pPr>
            <a:endParaRPr lang="en-GB" altLang="en-US" sz="800" dirty="0" smtClean="0"/>
          </a:p>
          <a:p>
            <a:pPr marL="0" indent="0" eaLnBrk="1" hangingPunct="1">
              <a:spcBef>
                <a:spcPts val="400"/>
              </a:spcBef>
              <a:buFont typeface="Wingdings 2" pitchFamily="18" charset="2"/>
              <a:buNone/>
            </a:pPr>
            <a:r>
              <a:rPr lang="en-GB" altLang="en-US" sz="1800" dirty="0" smtClean="0"/>
              <a:t>4. Useable beyond the original purpose for which it was collected</a:t>
            </a:r>
          </a:p>
          <a:p>
            <a:pPr marL="273050" lvl="1" indent="0" eaLnBrk="1" hangingPunct="1">
              <a:spcBef>
                <a:spcPts val="300"/>
              </a:spcBef>
              <a:buFont typeface="Wingdings" pitchFamily="2" charset="2"/>
              <a:buNone/>
            </a:pPr>
            <a:r>
              <a:rPr lang="en-GB" altLang="en-US" sz="1400" dirty="0" smtClean="0"/>
              <a:t>Are the data properly curated and stored together with the minimum software and documentation to be useful by third parties in the long-term?</a:t>
            </a:r>
          </a:p>
          <a:p>
            <a:pPr marL="0" indent="0" eaLnBrk="1" hangingPunct="1">
              <a:spcBef>
                <a:spcPts val="200"/>
              </a:spcBef>
              <a:buFont typeface="Wingdings 2" pitchFamily="18" charset="2"/>
              <a:buNone/>
            </a:pPr>
            <a:endParaRPr lang="en-GB" altLang="en-US" sz="800" dirty="0" smtClean="0"/>
          </a:p>
          <a:p>
            <a:pPr marL="0" indent="0" eaLnBrk="1" hangingPunct="1">
              <a:spcBef>
                <a:spcPts val="400"/>
              </a:spcBef>
              <a:buFont typeface="Wingdings 2" pitchFamily="18" charset="2"/>
              <a:buNone/>
            </a:pPr>
            <a:r>
              <a:rPr lang="en-GB" altLang="en-US" sz="1800" dirty="0" smtClean="0"/>
              <a:t>5. Interoperable to specific quality standards</a:t>
            </a:r>
          </a:p>
          <a:p>
            <a:pPr marL="273050" lvl="1" indent="0" eaLnBrk="1" hangingPunct="1">
              <a:spcBef>
                <a:spcPts val="300"/>
              </a:spcBef>
              <a:buFont typeface="Wingdings" pitchFamily="2" charset="2"/>
              <a:buNone/>
            </a:pPr>
            <a:r>
              <a:rPr lang="en-GB" altLang="en-US" sz="1400" dirty="0" smtClean="0"/>
              <a:t>Are the data and software interoperable, allowing data exchange? E.g. were common formats and standards for metadata used? </a:t>
            </a:r>
          </a:p>
        </p:txBody>
      </p:sp>
    </p:spTree>
    <p:extLst>
      <p:ext uri="{BB962C8B-B14F-4D97-AF65-F5344CB8AC3E}">
        <p14:creationId xmlns:p14="http://schemas.microsoft.com/office/powerpoint/2010/main" val="43681721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Key things to check</a:t>
            </a:r>
            <a:endParaRPr lang="en-GB" dirty="0"/>
          </a:p>
        </p:txBody>
      </p:sp>
      <p:sp>
        <p:nvSpPr>
          <p:cNvPr id="6" name="Content Placeholder 5"/>
          <p:cNvSpPr>
            <a:spLocks noGrp="1"/>
          </p:cNvSpPr>
          <p:nvPr>
            <p:ph idx="1"/>
          </p:nvPr>
        </p:nvSpPr>
        <p:spPr>
          <a:xfrm>
            <a:off x="316523" y="1450730"/>
            <a:ext cx="8572500" cy="4783393"/>
          </a:xfrm>
        </p:spPr>
        <p:txBody>
          <a:bodyPr>
            <a:normAutofit fontScale="92500" lnSpcReduction="10000"/>
          </a:bodyPr>
          <a:lstStyle/>
          <a:p>
            <a:r>
              <a:rPr lang="en-GB" dirty="0" smtClean="0"/>
              <a:t>Is the plan appropriate?</a:t>
            </a:r>
          </a:p>
          <a:p>
            <a:pPr lvl="1">
              <a:buFont typeface="Trebuchet MS" panose="020B0603020202020204" pitchFamily="34" charset="0"/>
              <a:buChar char="–"/>
            </a:pPr>
            <a:r>
              <a:rPr lang="en-GB" sz="1800" dirty="0" smtClean="0"/>
              <a:t>adopting relevant standards</a:t>
            </a:r>
          </a:p>
          <a:p>
            <a:pPr lvl="1">
              <a:buFont typeface="Trebuchet MS" panose="020B0603020202020204" pitchFamily="34" charset="0"/>
              <a:buChar char="–"/>
            </a:pPr>
            <a:r>
              <a:rPr lang="en-GB" sz="1800" dirty="0" smtClean="0"/>
              <a:t>practices in line with norms for that field</a:t>
            </a:r>
          </a:p>
          <a:p>
            <a:pPr lvl="1">
              <a:buFont typeface="Trebuchet MS" panose="020B0603020202020204" pitchFamily="34" charset="0"/>
              <a:buChar char="–"/>
            </a:pPr>
            <a:r>
              <a:rPr lang="en-GB" sz="1800" dirty="0" smtClean="0"/>
              <a:t>use of support services e.g. university storage, subject repositories…</a:t>
            </a:r>
          </a:p>
          <a:p>
            <a:pPr lvl="1">
              <a:buFont typeface="Trebuchet MS" panose="020B0603020202020204" pitchFamily="34" charset="0"/>
              <a:buChar char="–"/>
            </a:pPr>
            <a:endParaRPr lang="en-GB" sz="1400" dirty="0" smtClean="0"/>
          </a:p>
          <a:p>
            <a:r>
              <a:rPr lang="en-GB" dirty="0" smtClean="0"/>
              <a:t>Does it seem feasible to implement?</a:t>
            </a:r>
          </a:p>
          <a:p>
            <a:endParaRPr lang="en-GB" sz="1400" dirty="0"/>
          </a:p>
          <a:p>
            <a:r>
              <a:rPr lang="en-GB" dirty="0" smtClean="0"/>
              <a:t>Has sufficient information been provided?</a:t>
            </a:r>
          </a:p>
          <a:p>
            <a:pPr marL="0" indent="0">
              <a:buNone/>
            </a:pPr>
            <a:endParaRPr lang="en-GB" sz="1400" dirty="0"/>
          </a:p>
          <a:p>
            <a:r>
              <a:rPr lang="en-GB" dirty="0" smtClean="0"/>
              <a:t>Has advice been sought where needed?</a:t>
            </a:r>
          </a:p>
          <a:p>
            <a:pPr marL="0" indent="0">
              <a:buNone/>
            </a:pPr>
            <a:endParaRPr lang="en-GB" sz="1400" dirty="0" smtClean="0"/>
          </a:p>
          <a:p>
            <a:r>
              <a:rPr lang="en-GB" dirty="0" smtClean="0"/>
              <a:t>Are restrictions and costs properly justified?</a:t>
            </a:r>
          </a:p>
          <a:p>
            <a:endParaRPr lang="en-GB" sz="1400" dirty="0" smtClean="0"/>
          </a:p>
          <a:p>
            <a:endParaRPr lang="en-GB" dirty="0" smtClean="0"/>
          </a:p>
          <a:p>
            <a:endParaRPr lang="en-GB" dirty="0"/>
          </a:p>
        </p:txBody>
      </p:sp>
    </p:spTree>
    <p:extLst>
      <p:ext uri="{BB962C8B-B14F-4D97-AF65-F5344CB8AC3E}">
        <p14:creationId xmlns:p14="http://schemas.microsoft.com/office/powerpoint/2010/main" val="16273775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H2020-ORD-Bologna-19Nov2015[1]" id="{94B19FEC-A8E7-3446-A8CC-FE675B97DFF6}" vid="{ACD32820-C042-FA4E-BCE9-96FF447F79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SarahDCC</Template>
  <TotalTime>91</TotalTime>
  <Words>1302</Words>
  <Application>Microsoft Macintosh PowerPoint</Application>
  <PresentationFormat>On-screen Show (4:3)</PresentationFormat>
  <Paragraphs>212</Paragraphs>
  <Slides>19</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Calibri</vt:lpstr>
      <vt:lpstr>ＭＳ Ｐゴシック</vt:lpstr>
      <vt:lpstr>Times New Roman</vt:lpstr>
      <vt:lpstr>Trebuchet MS</vt:lpstr>
      <vt:lpstr>Wingdings</vt:lpstr>
      <vt:lpstr>Wingdings 2</vt:lpstr>
      <vt:lpstr>Arial</vt:lpstr>
      <vt:lpstr>Essential</vt:lpstr>
      <vt:lpstr>Data Management Planning</vt:lpstr>
      <vt:lpstr>PowerPoint Presentation</vt:lpstr>
      <vt:lpstr>What is a data management plan?</vt:lpstr>
      <vt:lpstr>Why develop a DMP?</vt:lpstr>
      <vt:lpstr>Horizon 2020 templates</vt:lpstr>
      <vt:lpstr>Info on RDM: what and when</vt:lpstr>
      <vt:lpstr>Initial DMP (at 6 months)</vt:lpstr>
      <vt:lpstr>More elaborate DMP</vt:lpstr>
      <vt:lpstr>Key things to check</vt:lpstr>
      <vt:lpstr>Main judgement to make:</vt:lpstr>
      <vt:lpstr>Data Description</vt:lpstr>
      <vt:lpstr>Standards and Metadata</vt:lpstr>
      <vt:lpstr>Data Sharing</vt:lpstr>
      <vt:lpstr>Archiving and Preservation (incl. storage)</vt:lpstr>
      <vt:lpstr>Reviewing DMPs</vt:lpstr>
      <vt:lpstr>DCC support on Data Management Plans</vt:lpstr>
      <vt:lpstr>DMPonline</vt:lpstr>
      <vt:lpstr>Example data management plans</vt:lpstr>
      <vt:lpstr>Any questions?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Access, Open Data, Open Research</dc:title>
  <dc:creator>RANS Jonathan</dc:creator>
  <cp:lastModifiedBy>RANS Jonathan</cp:lastModifiedBy>
  <cp:revision>9</cp:revision>
  <dcterms:created xsi:type="dcterms:W3CDTF">2016-03-23T16:45:39Z</dcterms:created>
  <dcterms:modified xsi:type="dcterms:W3CDTF">2016-04-11T09:56:41Z</dcterms:modified>
</cp:coreProperties>
</file>